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81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Untitled Section" id="{DF7CDA5E-BF57-4C73-9F69-6245A0F72EF8}">
          <p14:sldIdLst>
            <p14:sldId id="256"/>
            <p14:sldId id="257"/>
            <p14:sldId id="258"/>
            <p14:sldId id="259"/>
            <p14:sldId id="260"/>
            <p14:sldId id="261"/>
            <p14:sldId id="262"/>
            <p14:sldId id="263"/>
            <p14:sldId id="264"/>
            <p14:sldId id="265"/>
            <p14:sldId id="266"/>
            <p14:sldId id="267"/>
            <p14:sldId id="268"/>
            <p14:sldId id="269"/>
            <p14:sldId id="270"/>
            <p14:sldId id="271"/>
            <p14:sldId id="272"/>
            <p14:sldId id="281"/>
            <p14:sldId id="273"/>
            <p14:sldId id="274"/>
            <p14:sldId id="275"/>
            <p14:sldId id="276"/>
            <p14:sldId id="277"/>
            <p14:sldId id="278"/>
            <p14:sldId id="279"/>
            <p14:sldId id="280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59" d="100"/>
          <a:sy n="59" d="100"/>
        </p:scale>
        <p:origin x="84" y="11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603CB0-CE00-47E5-8B29-9609B691CBD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9ADFF16-ADCC-464B-B2B5-6A00DD58612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FB32D21-8B23-499A-BF3E-6739A6ED02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C3F088-091F-48D4-9893-976150B64CAE}" type="datetimeFigureOut">
              <a:rPr lang="en-US" smtClean="0"/>
              <a:t>9/21/2019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C365A1-CD5B-4064-BA2B-217EEBD809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834A96-3684-4178-865A-C505D66679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A3A21-16D6-4B53-836B-1A467E6A38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6009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9FE23F-1C8D-4B18-A521-DCBE9891C4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97431FE-C9AF-45A8-8BCC-A4AD48394B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583DF2-4B02-4480-A3FC-2BF17C079F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C3F088-091F-48D4-9893-976150B64CAE}" type="datetimeFigureOut">
              <a:rPr lang="en-US" smtClean="0"/>
              <a:t>9/21/2019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BABAF0-478B-440F-8DE5-B6097E9DFE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D27306E-EF6F-4050-9D68-8B1EE022B0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A3A21-16D6-4B53-836B-1A467E6A38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74914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B6D8894-2642-4251-B097-01989016B2C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9EE892A-DA7B-491C-B183-F53F87C387F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8FAB38-4D5A-463D-99A5-23E85101E9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C3F088-091F-48D4-9893-976150B64CAE}" type="datetimeFigureOut">
              <a:rPr lang="en-US" smtClean="0"/>
              <a:t>9/21/2019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CDF96A-29DF-4B37-B212-84800FB4FA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8BEA6E-C20A-4064-BF40-E10A6BE727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A3A21-16D6-4B53-836B-1A467E6A38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35360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9838E1-F534-4380-B7A9-A7E1639119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B36E69-3CD1-4117-A8E3-1BAEEB953A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339ABD-A567-457C-8406-F982E49E92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C3F088-091F-48D4-9893-976150B64CAE}" type="datetimeFigureOut">
              <a:rPr lang="en-US" smtClean="0"/>
              <a:t>9/21/2019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470498-5CE9-42C8-94B6-F8114261EB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82C924-A22F-48EB-8791-73392C03F3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A3A21-16D6-4B53-836B-1A467E6A38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64313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F8C674-3BD6-4E09-AB4F-A2C1C4EEB8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8495731-9405-4CC0-A6C7-B1DE1E7730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5D7F98-8008-4E10-BAD0-5BDD4DA2F3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C3F088-091F-48D4-9893-976150B64CAE}" type="datetimeFigureOut">
              <a:rPr lang="en-US" smtClean="0"/>
              <a:t>9/21/2019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8DCD70C-A9A9-44BB-B965-C14A07BDEA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360B4E-9048-4520-ABD8-14254BF822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A3A21-16D6-4B53-836B-1A467E6A38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61435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A9B5F7-C482-42F3-9295-4F46113EA6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0A3CFC-58DA-45B4-8455-FB370DCEDEB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C69E46C-8379-4DE8-8CD6-16FD875CD67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05DF0E3-7017-415A-BE99-50792DFB95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C3F088-091F-48D4-9893-976150B64CAE}" type="datetimeFigureOut">
              <a:rPr lang="en-US" smtClean="0"/>
              <a:t>9/21/2019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A5B850F-B39A-4E43-BE75-9F875894DF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913A5D9-D6C0-4F8E-83D4-39DE8E9D64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A3A21-16D6-4B53-836B-1A467E6A38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41434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E79B06-C1B7-46DC-9EFC-931C102756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9875D2E-CF28-411F-8D40-1EBA33A760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BCCC006-C4DD-4D52-9C50-BAE71596B43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F8CB20E-00C8-405E-9655-A5E458D9B57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3D1D23D-9894-4EEE-A521-EEB0650B7B5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88D36E4-C01A-479E-8816-13AAB79A90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C3F088-091F-48D4-9893-976150B64CAE}" type="datetimeFigureOut">
              <a:rPr lang="en-US" smtClean="0"/>
              <a:t>9/21/2019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5315C4B-77BA-4391-BFED-B37C3234C1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ED2EEF9-0763-4E3A-AAF4-7777DF179D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A3A21-16D6-4B53-836B-1A467E6A38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18245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087388-1F16-4186-BCF2-68EEF6BA86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0BCB44F-AFE4-4CCB-BE72-EF498EFD0D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C3F088-091F-48D4-9893-976150B64CAE}" type="datetimeFigureOut">
              <a:rPr lang="en-US" smtClean="0"/>
              <a:t>9/21/2019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BAA2BA9-4B95-4984-A39E-C32E4AAA1D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C94A60F-670C-4897-95E5-1122808B22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A3A21-16D6-4B53-836B-1A467E6A38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28203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6DC9EF9-4178-4C14-977F-DA35FC1DB8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C3F088-091F-48D4-9893-976150B64CAE}" type="datetimeFigureOut">
              <a:rPr lang="en-US" smtClean="0"/>
              <a:t>9/21/2019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D7EFBB6-5371-4879-BA14-494E655B89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B70B184-1E7C-4170-B7A8-BAF717655A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A3A21-16D6-4B53-836B-1A467E6A38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89195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71067C-BEC0-4190-B22A-627146DC9B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6CB661-DA91-40AC-A8F2-F65851BCDC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CD4D892-9E8F-43C6-BD79-D2B88E5C5F6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FF1DCEA-DD4B-4449-891E-8D8B9F2C44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C3F088-091F-48D4-9893-976150B64CAE}" type="datetimeFigureOut">
              <a:rPr lang="en-US" smtClean="0"/>
              <a:t>9/21/2019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427F100-7334-4E19-84B2-451F24014B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12A0FAA-EEF6-43F7-A343-1BD2157691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A3A21-16D6-4B53-836B-1A467E6A38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48016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B4214E-83A4-4336-A1FA-BBBBAD02A7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B623734-6AF2-4540-9206-EE5B0CC8AFC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D7DCDE9-AA71-42AD-BADD-738AD4E27E1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0EB068A-B174-4D6F-BAEB-3A075528C7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C3F088-091F-48D4-9893-976150B64CAE}" type="datetimeFigureOut">
              <a:rPr lang="en-US" smtClean="0"/>
              <a:t>9/21/2019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6ED2DA8-8FD0-47CF-BD81-AFD7FB86BE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289EECA-A1AF-472C-836E-5FB0C95642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A3A21-16D6-4B53-836B-1A467E6A38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71254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8AF20F7-D198-41C6-A363-F4274C4C1F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F1F3726-BF71-4D4C-90D8-EEC6897073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2D588F-299E-4BCB-A6D5-C5ACE234158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C3F088-091F-48D4-9893-976150B64CAE}" type="datetimeFigureOut">
              <a:rPr lang="en-US" smtClean="0"/>
              <a:t>9/21/2019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F95413-69A8-4B9C-B5CD-82D1B04E995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66232DE-F928-4D9E-9BE7-20BE74BA5DA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5A3A21-16D6-4B53-836B-1A467E6A38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09038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28D750-EC6D-4FEE-BD2E-525C71A90B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4500" y="365125"/>
            <a:ext cx="11328400" cy="1325563"/>
          </a:xfrm>
        </p:spPr>
        <p:txBody>
          <a:bodyPr>
            <a:normAutofit/>
          </a:bodyPr>
          <a:lstStyle/>
          <a:p>
            <a:pPr algn="ctr"/>
            <a:r>
              <a:rPr lang="en-US" sz="3600" dirty="0">
                <a:solidFill>
                  <a:schemeClr val="bg1"/>
                </a:solidFill>
                <a:latin typeface="Georgia" panose="02040502050405020303" pitchFamily="18" charset="0"/>
              </a:rPr>
              <a:t>Orpheus and Eurydice</a:t>
            </a:r>
          </a:p>
        </p:txBody>
      </p:sp>
    </p:spTree>
    <p:extLst>
      <p:ext uri="{BB962C8B-B14F-4D97-AF65-F5344CB8AC3E}">
        <p14:creationId xmlns:p14="http://schemas.microsoft.com/office/powerpoint/2010/main" val="115288198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28D750-EC6D-4FEE-BD2E-525C71A90B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4500" y="365125"/>
            <a:ext cx="11328400" cy="1325563"/>
          </a:xfrm>
        </p:spPr>
        <p:txBody>
          <a:bodyPr>
            <a:normAutofit/>
          </a:bodyPr>
          <a:lstStyle/>
          <a:p>
            <a:pPr algn="ctr"/>
            <a:r>
              <a:rPr lang="en-US" sz="3600" dirty="0">
                <a:solidFill>
                  <a:schemeClr val="bg1"/>
                </a:solidFill>
                <a:latin typeface="Georgia" panose="02040502050405020303" pitchFamily="18" charset="0"/>
              </a:rPr>
              <a:t>She is bitten and dies.</a:t>
            </a:r>
          </a:p>
        </p:txBody>
      </p:sp>
    </p:spTree>
    <p:extLst>
      <p:ext uri="{BB962C8B-B14F-4D97-AF65-F5344CB8AC3E}">
        <p14:creationId xmlns:p14="http://schemas.microsoft.com/office/powerpoint/2010/main" val="269358216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28D750-EC6D-4FEE-BD2E-525C71A90B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4500" y="365125"/>
            <a:ext cx="11328400" cy="1325563"/>
          </a:xfrm>
        </p:spPr>
        <p:txBody>
          <a:bodyPr>
            <a:normAutofit/>
          </a:bodyPr>
          <a:lstStyle/>
          <a:p>
            <a:pPr algn="ctr"/>
            <a:r>
              <a:rPr lang="en-US" sz="3600" dirty="0">
                <a:solidFill>
                  <a:schemeClr val="bg1"/>
                </a:solidFill>
                <a:latin typeface="Georgia" panose="02040502050405020303" pitchFamily="18" charset="0"/>
              </a:rPr>
              <a:t>Deep Sorrow</a:t>
            </a:r>
          </a:p>
        </p:txBody>
      </p:sp>
    </p:spTree>
    <p:extLst>
      <p:ext uri="{BB962C8B-B14F-4D97-AF65-F5344CB8AC3E}">
        <p14:creationId xmlns:p14="http://schemas.microsoft.com/office/powerpoint/2010/main" val="104773296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28D750-EC6D-4FEE-BD2E-525C71A90B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4500" y="365125"/>
            <a:ext cx="11328400" cy="1325563"/>
          </a:xfrm>
        </p:spPr>
        <p:txBody>
          <a:bodyPr>
            <a:normAutofit/>
          </a:bodyPr>
          <a:lstStyle/>
          <a:p>
            <a:pPr algn="ctr"/>
            <a:r>
              <a:rPr lang="en-US" sz="3600" dirty="0">
                <a:solidFill>
                  <a:schemeClr val="bg1"/>
                </a:solidFill>
                <a:latin typeface="Georgia" panose="02040502050405020303" pitchFamily="18" charset="0"/>
              </a:rPr>
              <a:t>Orpheus resolves to recover Eurydice.</a:t>
            </a:r>
          </a:p>
        </p:txBody>
      </p:sp>
    </p:spTree>
    <p:extLst>
      <p:ext uri="{BB962C8B-B14F-4D97-AF65-F5344CB8AC3E}">
        <p14:creationId xmlns:p14="http://schemas.microsoft.com/office/powerpoint/2010/main" val="54382667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28D750-EC6D-4FEE-BD2E-525C71A90B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4500" y="365125"/>
            <a:ext cx="11328400" cy="1325563"/>
          </a:xfrm>
        </p:spPr>
        <p:txBody>
          <a:bodyPr>
            <a:normAutofit/>
          </a:bodyPr>
          <a:lstStyle/>
          <a:p>
            <a:pPr algn="ctr"/>
            <a:r>
              <a:rPr lang="en-US" sz="3600" dirty="0">
                <a:solidFill>
                  <a:schemeClr val="bg1"/>
                </a:solidFill>
                <a:latin typeface="Georgia" panose="02040502050405020303" pitchFamily="18" charset="0"/>
              </a:rPr>
              <a:t>Orpheus warily descends to the underworld.</a:t>
            </a:r>
          </a:p>
        </p:txBody>
      </p:sp>
    </p:spTree>
    <p:extLst>
      <p:ext uri="{BB962C8B-B14F-4D97-AF65-F5344CB8AC3E}">
        <p14:creationId xmlns:p14="http://schemas.microsoft.com/office/powerpoint/2010/main" val="407453117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28D750-EC6D-4FEE-BD2E-525C71A90B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4500" y="365125"/>
            <a:ext cx="11328400" cy="1325563"/>
          </a:xfrm>
        </p:spPr>
        <p:txBody>
          <a:bodyPr>
            <a:normAutofit/>
          </a:bodyPr>
          <a:lstStyle/>
          <a:p>
            <a:pPr algn="ctr"/>
            <a:r>
              <a:rPr lang="en-US" sz="3600" dirty="0">
                <a:solidFill>
                  <a:schemeClr val="bg1"/>
                </a:solidFill>
                <a:latin typeface="Georgia" panose="02040502050405020303" pitchFamily="18" charset="0"/>
              </a:rPr>
              <a:t>The River Styx and the Eerie Underworld</a:t>
            </a:r>
          </a:p>
        </p:txBody>
      </p:sp>
    </p:spTree>
    <p:extLst>
      <p:ext uri="{BB962C8B-B14F-4D97-AF65-F5344CB8AC3E}">
        <p14:creationId xmlns:p14="http://schemas.microsoft.com/office/powerpoint/2010/main" val="131166025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28D750-EC6D-4FEE-BD2E-525C71A90B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4500" y="365125"/>
            <a:ext cx="11328400" cy="1325563"/>
          </a:xfrm>
        </p:spPr>
        <p:txBody>
          <a:bodyPr>
            <a:normAutofit/>
          </a:bodyPr>
          <a:lstStyle/>
          <a:p>
            <a:pPr algn="ctr"/>
            <a:r>
              <a:rPr lang="en-US" sz="3600" dirty="0">
                <a:solidFill>
                  <a:schemeClr val="bg1"/>
                </a:solidFill>
                <a:latin typeface="Georgia" panose="02040502050405020303" pitchFamily="18" charset="0"/>
              </a:rPr>
              <a:t>Orpheus is rebuked.</a:t>
            </a:r>
          </a:p>
        </p:txBody>
      </p:sp>
    </p:spTree>
    <p:extLst>
      <p:ext uri="{BB962C8B-B14F-4D97-AF65-F5344CB8AC3E}">
        <p14:creationId xmlns:p14="http://schemas.microsoft.com/office/powerpoint/2010/main" val="121591682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28D750-EC6D-4FEE-BD2E-525C71A90B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4500" y="365125"/>
            <a:ext cx="11328400" cy="1325563"/>
          </a:xfrm>
        </p:spPr>
        <p:txBody>
          <a:bodyPr>
            <a:normAutofit/>
          </a:bodyPr>
          <a:lstStyle/>
          <a:p>
            <a:pPr algn="ctr"/>
            <a:r>
              <a:rPr lang="en-US" sz="3600" dirty="0">
                <a:solidFill>
                  <a:schemeClr val="bg1"/>
                </a:solidFill>
                <a:latin typeface="Georgia" panose="02040502050405020303" pitchFamily="18" charset="0"/>
              </a:rPr>
              <a:t>Orpheus performs.</a:t>
            </a:r>
          </a:p>
        </p:txBody>
      </p:sp>
    </p:spTree>
    <p:extLst>
      <p:ext uri="{BB962C8B-B14F-4D97-AF65-F5344CB8AC3E}">
        <p14:creationId xmlns:p14="http://schemas.microsoft.com/office/powerpoint/2010/main" val="133022312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28D750-EC6D-4FEE-BD2E-525C71A90B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4500" y="365125"/>
            <a:ext cx="11328400" cy="1325563"/>
          </a:xfrm>
        </p:spPr>
        <p:txBody>
          <a:bodyPr>
            <a:normAutofit/>
          </a:bodyPr>
          <a:lstStyle/>
          <a:p>
            <a:pPr algn="ctr"/>
            <a:r>
              <a:rPr lang="en-US" sz="3600" dirty="0">
                <a:solidFill>
                  <a:schemeClr val="bg1"/>
                </a:solidFill>
                <a:latin typeface="Georgia" panose="02040502050405020303" pitchFamily="18" charset="0"/>
              </a:rPr>
              <a:t>Hades relents, but Orpheus may not look back …</a:t>
            </a:r>
          </a:p>
        </p:txBody>
      </p:sp>
    </p:spTree>
    <p:extLst>
      <p:ext uri="{BB962C8B-B14F-4D97-AF65-F5344CB8AC3E}">
        <p14:creationId xmlns:p14="http://schemas.microsoft.com/office/powerpoint/2010/main" val="269210060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28D750-EC6D-4FEE-BD2E-525C71A90B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4500" y="365125"/>
            <a:ext cx="11328400" cy="1325563"/>
          </a:xfrm>
        </p:spPr>
        <p:txBody>
          <a:bodyPr>
            <a:normAutofit/>
          </a:bodyPr>
          <a:lstStyle/>
          <a:p>
            <a:pPr algn="ctr"/>
            <a:r>
              <a:rPr lang="en-US" sz="3600" dirty="0">
                <a:solidFill>
                  <a:schemeClr val="bg1"/>
                </a:solidFill>
                <a:latin typeface="Georgia" panose="02040502050405020303" pitchFamily="18" charset="0"/>
              </a:rPr>
              <a:t>… at Eurydice until they reach sunlight.</a:t>
            </a:r>
          </a:p>
        </p:txBody>
      </p:sp>
    </p:spTree>
    <p:extLst>
      <p:ext uri="{BB962C8B-B14F-4D97-AF65-F5344CB8AC3E}">
        <p14:creationId xmlns:p14="http://schemas.microsoft.com/office/powerpoint/2010/main" val="9517082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28D750-EC6D-4FEE-BD2E-525C71A90B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4500" y="365125"/>
            <a:ext cx="11328400" cy="1325563"/>
          </a:xfrm>
        </p:spPr>
        <p:txBody>
          <a:bodyPr>
            <a:normAutofit/>
          </a:bodyPr>
          <a:lstStyle/>
          <a:p>
            <a:pPr algn="ctr"/>
            <a:r>
              <a:rPr lang="en-US" sz="3600" dirty="0">
                <a:solidFill>
                  <a:schemeClr val="bg1"/>
                </a:solidFill>
                <a:latin typeface="Georgia" panose="02040502050405020303" pitchFamily="18" charset="0"/>
              </a:rPr>
              <a:t>Orpheus departs, followed by Eurydice.</a:t>
            </a:r>
          </a:p>
        </p:txBody>
      </p:sp>
    </p:spTree>
    <p:extLst>
      <p:ext uri="{BB962C8B-B14F-4D97-AF65-F5344CB8AC3E}">
        <p14:creationId xmlns:p14="http://schemas.microsoft.com/office/powerpoint/2010/main" val="27043841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28D750-EC6D-4FEE-BD2E-525C71A90B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4500" y="365125"/>
            <a:ext cx="11328400" cy="1325563"/>
          </a:xfrm>
        </p:spPr>
        <p:txBody>
          <a:bodyPr>
            <a:normAutofit/>
          </a:bodyPr>
          <a:lstStyle/>
          <a:p>
            <a:pPr algn="ctr"/>
            <a:r>
              <a:rPr lang="en-US" sz="3600" dirty="0">
                <a:solidFill>
                  <a:schemeClr val="bg1"/>
                </a:solidFill>
                <a:latin typeface="Georgia" panose="02040502050405020303" pitchFamily="18" charset="0"/>
              </a:rPr>
              <a:t>Youthful Bliss</a:t>
            </a:r>
          </a:p>
        </p:txBody>
      </p:sp>
    </p:spTree>
    <p:extLst>
      <p:ext uri="{BB962C8B-B14F-4D97-AF65-F5344CB8AC3E}">
        <p14:creationId xmlns:p14="http://schemas.microsoft.com/office/powerpoint/2010/main" val="47522468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28D750-EC6D-4FEE-BD2E-525C71A90B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4500" y="365125"/>
            <a:ext cx="11328400" cy="1325563"/>
          </a:xfrm>
        </p:spPr>
        <p:txBody>
          <a:bodyPr>
            <a:normAutofit/>
          </a:bodyPr>
          <a:lstStyle/>
          <a:p>
            <a:pPr algn="ctr"/>
            <a:r>
              <a:rPr lang="en-US" sz="3600" dirty="0">
                <a:solidFill>
                  <a:schemeClr val="bg1"/>
                </a:solidFill>
                <a:latin typeface="Georgia" panose="02040502050405020303" pitchFamily="18" charset="0"/>
              </a:rPr>
              <a:t>Orpheus grows uncertain that Eurydice follows.</a:t>
            </a:r>
          </a:p>
        </p:txBody>
      </p:sp>
    </p:spTree>
    <p:extLst>
      <p:ext uri="{BB962C8B-B14F-4D97-AF65-F5344CB8AC3E}">
        <p14:creationId xmlns:p14="http://schemas.microsoft.com/office/powerpoint/2010/main" val="308460866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28D750-EC6D-4FEE-BD2E-525C71A90B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4500" y="365125"/>
            <a:ext cx="11328400" cy="1325563"/>
          </a:xfrm>
        </p:spPr>
        <p:txBody>
          <a:bodyPr>
            <a:normAutofit/>
          </a:bodyPr>
          <a:lstStyle/>
          <a:p>
            <a:pPr algn="ctr"/>
            <a:r>
              <a:rPr lang="en-US" sz="3600" dirty="0">
                <a:solidFill>
                  <a:schemeClr val="bg1"/>
                </a:solidFill>
                <a:latin typeface="Georgia" panose="02040502050405020303" pitchFamily="18" charset="0"/>
              </a:rPr>
              <a:t>Orpheus glances back. Eurydice vanishes.</a:t>
            </a:r>
          </a:p>
        </p:txBody>
      </p:sp>
    </p:spTree>
    <p:extLst>
      <p:ext uri="{BB962C8B-B14F-4D97-AF65-F5344CB8AC3E}">
        <p14:creationId xmlns:p14="http://schemas.microsoft.com/office/powerpoint/2010/main" val="383115121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28D750-EC6D-4FEE-BD2E-525C71A90B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4500" y="365125"/>
            <a:ext cx="11328400" cy="1325563"/>
          </a:xfrm>
        </p:spPr>
        <p:txBody>
          <a:bodyPr>
            <a:normAutofit/>
          </a:bodyPr>
          <a:lstStyle/>
          <a:p>
            <a:pPr algn="ctr"/>
            <a:r>
              <a:rPr lang="en-US" sz="3600" dirty="0">
                <a:solidFill>
                  <a:schemeClr val="bg1"/>
                </a:solidFill>
                <a:latin typeface="Georgia" panose="02040502050405020303" pitchFamily="18" charset="0"/>
              </a:rPr>
              <a:t>Profound Despondency</a:t>
            </a:r>
          </a:p>
        </p:txBody>
      </p:sp>
    </p:spTree>
    <p:extLst>
      <p:ext uri="{BB962C8B-B14F-4D97-AF65-F5344CB8AC3E}">
        <p14:creationId xmlns:p14="http://schemas.microsoft.com/office/powerpoint/2010/main" val="29177519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28D750-EC6D-4FEE-BD2E-525C71A90B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4500" y="365125"/>
            <a:ext cx="11328400" cy="1325563"/>
          </a:xfrm>
        </p:spPr>
        <p:txBody>
          <a:bodyPr>
            <a:normAutofit/>
          </a:bodyPr>
          <a:lstStyle/>
          <a:p>
            <a:pPr algn="ctr"/>
            <a:r>
              <a:rPr lang="en-US" sz="3600" dirty="0">
                <a:solidFill>
                  <a:schemeClr val="bg1"/>
                </a:solidFill>
                <a:latin typeface="Georgia" panose="02040502050405020303" pitchFamily="18" charset="0"/>
              </a:rPr>
              <a:t>Orpheus wanders aimlessly.</a:t>
            </a:r>
          </a:p>
        </p:txBody>
      </p:sp>
    </p:spTree>
    <p:extLst>
      <p:ext uri="{BB962C8B-B14F-4D97-AF65-F5344CB8AC3E}">
        <p14:creationId xmlns:p14="http://schemas.microsoft.com/office/powerpoint/2010/main" val="201864597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28D750-EC6D-4FEE-BD2E-525C71A90B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4500" y="365125"/>
            <a:ext cx="11328400" cy="1325563"/>
          </a:xfrm>
        </p:spPr>
        <p:txBody>
          <a:bodyPr>
            <a:normAutofit/>
          </a:bodyPr>
          <a:lstStyle/>
          <a:p>
            <a:pPr algn="ctr"/>
            <a:r>
              <a:rPr lang="en-US" sz="3600" dirty="0">
                <a:solidFill>
                  <a:schemeClr val="bg1"/>
                </a:solidFill>
                <a:latin typeface="Georgia" panose="02040502050405020303" pitchFamily="18" charset="0"/>
              </a:rPr>
              <a:t>Orpheus is killed.</a:t>
            </a:r>
          </a:p>
        </p:txBody>
      </p:sp>
    </p:spTree>
    <p:extLst>
      <p:ext uri="{BB962C8B-B14F-4D97-AF65-F5344CB8AC3E}">
        <p14:creationId xmlns:p14="http://schemas.microsoft.com/office/powerpoint/2010/main" val="400810785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28D750-EC6D-4FEE-BD2E-525C71A90B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4500" y="365125"/>
            <a:ext cx="11328400" cy="1325563"/>
          </a:xfrm>
        </p:spPr>
        <p:txBody>
          <a:bodyPr>
            <a:normAutofit/>
          </a:bodyPr>
          <a:lstStyle/>
          <a:p>
            <a:pPr algn="ctr"/>
            <a:r>
              <a:rPr lang="en-US" sz="3600" dirty="0">
                <a:solidFill>
                  <a:schemeClr val="bg1"/>
                </a:solidFill>
                <a:latin typeface="Georgia" panose="02040502050405020303" pitchFamily="18" charset="0"/>
              </a:rPr>
              <a:t>His lyre is placed among the stars.</a:t>
            </a:r>
          </a:p>
        </p:txBody>
      </p:sp>
    </p:spTree>
    <p:extLst>
      <p:ext uri="{BB962C8B-B14F-4D97-AF65-F5344CB8AC3E}">
        <p14:creationId xmlns:p14="http://schemas.microsoft.com/office/powerpoint/2010/main" val="366893011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28D750-EC6D-4FEE-BD2E-525C71A90B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4500" y="365125"/>
            <a:ext cx="11328400" cy="1325563"/>
          </a:xfrm>
        </p:spPr>
        <p:txBody>
          <a:bodyPr>
            <a:normAutofit/>
          </a:bodyPr>
          <a:lstStyle/>
          <a:p>
            <a:pPr algn="ctr"/>
            <a:r>
              <a:rPr lang="en-US" sz="3600" dirty="0">
                <a:solidFill>
                  <a:schemeClr val="bg1"/>
                </a:solidFill>
                <a:latin typeface="Georgia" panose="02040502050405020303" pitchFamily="18" charset="0"/>
              </a:rPr>
              <a:t>The Constellation Lyra</a:t>
            </a:r>
          </a:p>
        </p:txBody>
      </p:sp>
    </p:spTree>
    <p:extLst>
      <p:ext uri="{BB962C8B-B14F-4D97-AF65-F5344CB8AC3E}">
        <p14:creationId xmlns:p14="http://schemas.microsoft.com/office/powerpoint/2010/main" val="40320203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28D750-EC6D-4FEE-BD2E-525C71A90B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4500" y="365125"/>
            <a:ext cx="11328400" cy="1325563"/>
          </a:xfrm>
        </p:spPr>
        <p:txBody>
          <a:bodyPr>
            <a:normAutofit/>
          </a:bodyPr>
          <a:lstStyle/>
          <a:p>
            <a:pPr algn="ctr"/>
            <a:r>
              <a:rPr lang="en-US" sz="3600" dirty="0">
                <a:solidFill>
                  <a:schemeClr val="bg1"/>
                </a:solidFill>
                <a:latin typeface="Georgia" panose="02040502050405020303" pitchFamily="18" charset="0"/>
              </a:rPr>
              <a:t>Love Theme</a:t>
            </a:r>
          </a:p>
        </p:txBody>
      </p:sp>
    </p:spTree>
    <p:extLst>
      <p:ext uri="{BB962C8B-B14F-4D97-AF65-F5344CB8AC3E}">
        <p14:creationId xmlns:p14="http://schemas.microsoft.com/office/powerpoint/2010/main" val="15816056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28D750-EC6D-4FEE-BD2E-525C71A90B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4500" y="365125"/>
            <a:ext cx="11328400" cy="1325563"/>
          </a:xfrm>
        </p:spPr>
        <p:txBody>
          <a:bodyPr>
            <a:normAutofit/>
          </a:bodyPr>
          <a:lstStyle/>
          <a:p>
            <a:pPr algn="ctr"/>
            <a:r>
              <a:rPr lang="en-US" sz="3600" dirty="0">
                <a:solidFill>
                  <a:schemeClr val="bg1"/>
                </a:solidFill>
                <a:latin typeface="Georgia" panose="02040502050405020303" pitchFamily="18" charset="0"/>
              </a:rPr>
              <a:t>Wedding Vows</a:t>
            </a:r>
          </a:p>
        </p:txBody>
      </p:sp>
    </p:spTree>
    <p:extLst>
      <p:ext uri="{BB962C8B-B14F-4D97-AF65-F5344CB8AC3E}">
        <p14:creationId xmlns:p14="http://schemas.microsoft.com/office/powerpoint/2010/main" val="36863431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28D750-EC6D-4FEE-BD2E-525C71A90B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4500" y="365125"/>
            <a:ext cx="11328400" cy="1325563"/>
          </a:xfrm>
        </p:spPr>
        <p:txBody>
          <a:bodyPr>
            <a:normAutofit/>
          </a:bodyPr>
          <a:lstStyle/>
          <a:p>
            <a:pPr algn="ctr"/>
            <a:r>
              <a:rPr lang="en-US" sz="3600" dirty="0">
                <a:solidFill>
                  <a:schemeClr val="bg1"/>
                </a:solidFill>
                <a:latin typeface="Georgia" panose="02040502050405020303" pitchFamily="18" charset="0"/>
              </a:rPr>
              <a:t>Wedding Celebration</a:t>
            </a:r>
          </a:p>
        </p:txBody>
      </p:sp>
    </p:spTree>
    <p:extLst>
      <p:ext uri="{BB962C8B-B14F-4D97-AF65-F5344CB8AC3E}">
        <p14:creationId xmlns:p14="http://schemas.microsoft.com/office/powerpoint/2010/main" val="25777397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28D750-EC6D-4FEE-BD2E-525C71A90B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4500" y="365125"/>
            <a:ext cx="11328400" cy="1325563"/>
          </a:xfrm>
        </p:spPr>
        <p:txBody>
          <a:bodyPr>
            <a:normAutofit/>
          </a:bodyPr>
          <a:lstStyle/>
          <a:p>
            <a:pPr algn="ctr"/>
            <a:r>
              <a:rPr lang="en-US" sz="3600" dirty="0">
                <a:solidFill>
                  <a:schemeClr val="bg1"/>
                </a:solidFill>
                <a:latin typeface="Georgia" panose="02040502050405020303" pitchFamily="18" charset="0"/>
              </a:rPr>
              <a:t>Dance in the Meadow</a:t>
            </a:r>
          </a:p>
        </p:txBody>
      </p:sp>
    </p:spTree>
    <p:extLst>
      <p:ext uri="{BB962C8B-B14F-4D97-AF65-F5344CB8AC3E}">
        <p14:creationId xmlns:p14="http://schemas.microsoft.com/office/powerpoint/2010/main" val="3108657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28D750-EC6D-4FEE-BD2E-525C71A90B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4500" y="365125"/>
            <a:ext cx="11328400" cy="1325563"/>
          </a:xfrm>
        </p:spPr>
        <p:txBody>
          <a:bodyPr>
            <a:normAutofit/>
          </a:bodyPr>
          <a:lstStyle/>
          <a:p>
            <a:pPr algn="ctr"/>
            <a:r>
              <a:rPr lang="en-US" sz="3600" dirty="0">
                <a:solidFill>
                  <a:schemeClr val="bg1"/>
                </a:solidFill>
                <a:latin typeface="Georgia" panose="02040502050405020303" pitchFamily="18" charset="0"/>
              </a:rPr>
              <a:t>A snake lurks in the grass.</a:t>
            </a:r>
          </a:p>
        </p:txBody>
      </p:sp>
    </p:spTree>
    <p:extLst>
      <p:ext uri="{BB962C8B-B14F-4D97-AF65-F5344CB8AC3E}">
        <p14:creationId xmlns:p14="http://schemas.microsoft.com/office/powerpoint/2010/main" val="15972499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28D750-EC6D-4FEE-BD2E-525C71A90B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4500" y="365125"/>
            <a:ext cx="11328400" cy="1325563"/>
          </a:xfrm>
        </p:spPr>
        <p:txBody>
          <a:bodyPr>
            <a:normAutofit/>
          </a:bodyPr>
          <a:lstStyle/>
          <a:p>
            <a:pPr algn="ctr"/>
            <a:r>
              <a:rPr lang="en-US" sz="3600" dirty="0">
                <a:solidFill>
                  <a:schemeClr val="bg1"/>
                </a:solidFill>
                <a:latin typeface="Georgia" panose="02040502050405020303" pitchFamily="18" charset="0"/>
              </a:rPr>
              <a:t>More Dancing</a:t>
            </a:r>
          </a:p>
        </p:txBody>
      </p:sp>
    </p:spTree>
    <p:extLst>
      <p:ext uri="{BB962C8B-B14F-4D97-AF65-F5344CB8AC3E}">
        <p14:creationId xmlns:p14="http://schemas.microsoft.com/office/powerpoint/2010/main" val="13497603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28D750-EC6D-4FEE-BD2E-525C71A90B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4500" y="365125"/>
            <a:ext cx="11328400" cy="1325563"/>
          </a:xfrm>
        </p:spPr>
        <p:txBody>
          <a:bodyPr>
            <a:normAutofit/>
          </a:bodyPr>
          <a:lstStyle/>
          <a:p>
            <a:pPr algn="ctr"/>
            <a:r>
              <a:rPr lang="en-US" sz="3600" dirty="0">
                <a:solidFill>
                  <a:schemeClr val="bg1"/>
                </a:solidFill>
                <a:latin typeface="Georgia" panose="02040502050405020303" pitchFamily="18" charset="0"/>
              </a:rPr>
              <a:t>Eurydice dances ever closer to the serpent.</a:t>
            </a:r>
          </a:p>
        </p:txBody>
      </p:sp>
    </p:spTree>
    <p:extLst>
      <p:ext uri="{BB962C8B-B14F-4D97-AF65-F5344CB8AC3E}">
        <p14:creationId xmlns:p14="http://schemas.microsoft.com/office/powerpoint/2010/main" val="19779675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127</Words>
  <Application>Microsoft Office PowerPoint</Application>
  <PresentationFormat>Widescreen</PresentationFormat>
  <Paragraphs>26</Paragraphs>
  <Slides>26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1" baseType="lpstr">
      <vt:lpstr>Arial</vt:lpstr>
      <vt:lpstr>Calibri</vt:lpstr>
      <vt:lpstr>Calibri Light</vt:lpstr>
      <vt:lpstr>Georgia</vt:lpstr>
      <vt:lpstr>Office Theme</vt:lpstr>
      <vt:lpstr>Orpheus and Eurydice</vt:lpstr>
      <vt:lpstr>Youthful Bliss</vt:lpstr>
      <vt:lpstr>Love Theme</vt:lpstr>
      <vt:lpstr>Wedding Vows</vt:lpstr>
      <vt:lpstr>Wedding Celebration</vt:lpstr>
      <vt:lpstr>Dance in the Meadow</vt:lpstr>
      <vt:lpstr>A snake lurks in the grass.</vt:lpstr>
      <vt:lpstr>More Dancing</vt:lpstr>
      <vt:lpstr>Eurydice dances ever closer to the serpent.</vt:lpstr>
      <vt:lpstr>She is bitten and dies.</vt:lpstr>
      <vt:lpstr>Deep Sorrow</vt:lpstr>
      <vt:lpstr>Orpheus resolves to recover Eurydice.</vt:lpstr>
      <vt:lpstr>Orpheus warily descends to the underworld.</vt:lpstr>
      <vt:lpstr>The River Styx and the Eerie Underworld</vt:lpstr>
      <vt:lpstr>Orpheus is rebuked.</vt:lpstr>
      <vt:lpstr>Orpheus performs.</vt:lpstr>
      <vt:lpstr>Hades relents, but Orpheus may not look back …</vt:lpstr>
      <vt:lpstr>… at Eurydice until they reach sunlight.</vt:lpstr>
      <vt:lpstr>Orpheus departs, followed by Eurydice.</vt:lpstr>
      <vt:lpstr>Orpheus grows uncertain that Eurydice follows.</vt:lpstr>
      <vt:lpstr>Orpheus glances back. Eurydice vanishes.</vt:lpstr>
      <vt:lpstr>Profound Despondency</vt:lpstr>
      <vt:lpstr>Orpheus wanders aimlessly.</vt:lpstr>
      <vt:lpstr>Orpheus is killed.</vt:lpstr>
      <vt:lpstr>His lyre is placed among the stars.</vt:lpstr>
      <vt:lpstr>The Constellation Lyra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Orpheus and Eurydice</dc:title>
  <dc:creator>Wieland, William</dc:creator>
  <cp:lastModifiedBy>Wieland, William</cp:lastModifiedBy>
  <cp:revision>3</cp:revision>
  <dcterms:created xsi:type="dcterms:W3CDTF">2019-09-21T16:31:19Z</dcterms:created>
  <dcterms:modified xsi:type="dcterms:W3CDTF">2019-09-21T16:46:28Z</dcterms:modified>
</cp:coreProperties>
</file>