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56" r:id="rId2"/>
    <p:sldId id="257" r:id="rId3"/>
    <p:sldId id="258" r:id="rId4"/>
    <p:sldId id="259" r:id="rId5"/>
    <p:sldId id="260" r:id="rId6"/>
    <p:sldId id="261" r:id="rId7"/>
    <p:sldId id="270" r:id="rId8"/>
    <p:sldId id="262" r:id="rId9"/>
    <p:sldId id="263" r:id="rId10"/>
    <p:sldId id="264" r:id="rId11"/>
    <p:sldId id="265" r:id="rId12"/>
    <p:sldId id="266" r:id="rId13"/>
    <p:sldId id="271" r:id="rId1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4"/>
  </p:normalViewPr>
  <p:slideViewPr>
    <p:cSldViewPr>
      <p:cViewPr varScale="1">
        <p:scale>
          <a:sx n="124" d="100"/>
          <a:sy n="124" d="100"/>
        </p:scale>
        <p:origin x="1824" y="16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581D8948-0586-4B89-8757-0F6F6A584267}" type="datetimeFigureOut">
              <a:rPr lang="en-US" smtClean="0"/>
              <a:t>12/3/19</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64847336-2CD6-4EF3-8DBA-8171964607A7}" type="slidenum">
              <a:rPr lang="en-US" smtClean="0"/>
              <a:t>‹#›</a:t>
            </a:fld>
            <a:endParaRPr lang="en-US"/>
          </a:p>
        </p:txBody>
      </p:sp>
    </p:spTree>
    <p:extLst>
      <p:ext uri="{BB962C8B-B14F-4D97-AF65-F5344CB8AC3E}">
        <p14:creationId xmlns:p14="http://schemas.microsoft.com/office/powerpoint/2010/main" val="15872632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BD1F897F-0AF9-8A43-B872-7972D005FD24}" type="datetimeFigureOut">
              <a:rPr lang="en-US" smtClean="0"/>
              <a:t>12/3/19</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838F6EE1-DF62-034E-BE7E-D9FB80CE60BE}" type="slidenum">
              <a:rPr lang="en-US" smtClean="0"/>
              <a:t>‹#›</a:t>
            </a:fld>
            <a:endParaRPr lang="en-US"/>
          </a:p>
        </p:txBody>
      </p:sp>
    </p:spTree>
    <p:extLst>
      <p:ext uri="{BB962C8B-B14F-4D97-AF65-F5344CB8AC3E}">
        <p14:creationId xmlns:p14="http://schemas.microsoft.com/office/powerpoint/2010/main" val="497988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38F6EE1-DF62-034E-BE7E-D9FB80CE60BE}" type="slidenum">
              <a:rPr lang="en-US" smtClean="0"/>
              <a:t>12</a:t>
            </a:fld>
            <a:endParaRPr lang="en-US"/>
          </a:p>
        </p:txBody>
      </p:sp>
    </p:spTree>
    <p:extLst>
      <p:ext uri="{BB962C8B-B14F-4D97-AF65-F5344CB8AC3E}">
        <p14:creationId xmlns:p14="http://schemas.microsoft.com/office/powerpoint/2010/main" val="37337000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38F6EE1-DF62-034E-BE7E-D9FB80CE60BE}" type="slidenum">
              <a:rPr lang="en-US" smtClean="0"/>
              <a:t>13</a:t>
            </a:fld>
            <a:endParaRPr lang="en-US"/>
          </a:p>
        </p:txBody>
      </p:sp>
    </p:spTree>
    <p:extLst>
      <p:ext uri="{BB962C8B-B14F-4D97-AF65-F5344CB8AC3E}">
        <p14:creationId xmlns:p14="http://schemas.microsoft.com/office/powerpoint/2010/main" val="19186967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5375F2A-FD34-46A6-89A2-37F086A4A08A}" type="datetimeFigureOut">
              <a:rPr lang="en-US" smtClean="0"/>
              <a:t>12/3/19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43B7CF-2E78-4EA4-8A5B-1AB12777DAEE}" type="slidenum">
              <a:rPr lang="en-US" smtClean="0"/>
              <a:t>‹#›</a:t>
            </a:fld>
            <a:endParaRPr lang="en-US"/>
          </a:p>
        </p:txBody>
      </p:sp>
    </p:spTree>
    <p:extLst>
      <p:ext uri="{BB962C8B-B14F-4D97-AF65-F5344CB8AC3E}">
        <p14:creationId xmlns:p14="http://schemas.microsoft.com/office/powerpoint/2010/main" val="14219565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5375F2A-FD34-46A6-89A2-37F086A4A08A}" type="datetimeFigureOut">
              <a:rPr lang="en-US" smtClean="0"/>
              <a:t>12/3/19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43B7CF-2E78-4EA4-8A5B-1AB12777DAEE}" type="slidenum">
              <a:rPr lang="en-US" smtClean="0"/>
              <a:t>‹#›</a:t>
            </a:fld>
            <a:endParaRPr lang="en-US"/>
          </a:p>
        </p:txBody>
      </p:sp>
    </p:spTree>
    <p:extLst>
      <p:ext uri="{BB962C8B-B14F-4D97-AF65-F5344CB8AC3E}">
        <p14:creationId xmlns:p14="http://schemas.microsoft.com/office/powerpoint/2010/main" val="34218782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5375F2A-FD34-46A6-89A2-37F086A4A08A}" type="datetimeFigureOut">
              <a:rPr lang="en-US" smtClean="0"/>
              <a:t>12/3/19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43B7CF-2E78-4EA4-8A5B-1AB12777DAEE}" type="slidenum">
              <a:rPr lang="en-US" smtClean="0"/>
              <a:t>‹#›</a:t>
            </a:fld>
            <a:endParaRPr lang="en-US"/>
          </a:p>
        </p:txBody>
      </p:sp>
    </p:spTree>
    <p:extLst>
      <p:ext uri="{BB962C8B-B14F-4D97-AF65-F5344CB8AC3E}">
        <p14:creationId xmlns:p14="http://schemas.microsoft.com/office/powerpoint/2010/main" val="16395822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5375F2A-FD34-46A6-89A2-37F086A4A08A}" type="datetimeFigureOut">
              <a:rPr lang="en-US" smtClean="0"/>
              <a:t>12/3/19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43B7CF-2E78-4EA4-8A5B-1AB12777DAEE}" type="slidenum">
              <a:rPr lang="en-US" smtClean="0"/>
              <a:t>‹#›</a:t>
            </a:fld>
            <a:endParaRPr lang="en-US"/>
          </a:p>
        </p:txBody>
      </p:sp>
    </p:spTree>
    <p:extLst>
      <p:ext uri="{BB962C8B-B14F-4D97-AF65-F5344CB8AC3E}">
        <p14:creationId xmlns:p14="http://schemas.microsoft.com/office/powerpoint/2010/main" val="13760035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5375F2A-FD34-46A6-89A2-37F086A4A08A}" type="datetimeFigureOut">
              <a:rPr lang="en-US" smtClean="0"/>
              <a:t>12/3/19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43B7CF-2E78-4EA4-8A5B-1AB12777DAEE}" type="slidenum">
              <a:rPr lang="en-US" smtClean="0"/>
              <a:t>‹#›</a:t>
            </a:fld>
            <a:endParaRPr lang="en-US"/>
          </a:p>
        </p:txBody>
      </p:sp>
    </p:spTree>
    <p:extLst>
      <p:ext uri="{BB962C8B-B14F-4D97-AF65-F5344CB8AC3E}">
        <p14:creationId xmlns:p14="http://schemas.microsoft.com/office/powerpoint/2010/main" val="35257475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5375F2A-FD34-46A6-89A2-37F086A4A08A}" type="datetimeFigureOut">
              <a:rPr lang="en-US" smtClean="0"/>
              <a:t>12/3/19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43B7CF-2E78-4EA4-8A5B-1AB12777DAEE}" type="slidenum">
              <a:rPr lang="en-US" smtClean="0"/>
              <a:t>‹#›</a:t>
            </a:fld>
            <a:endParaRPr lang="en-US"/>
          </a:p>
        </p:txBody>
      </p:sp>
    </p:spTree>
    <p:extLst>
      <p:ext uri="{BB962C8B-B14F-4D97-AF65-F5344CB8AC3E}">
        <p14:creationId xmlns:p14="http://schemas.microsoft.com/office/powerpoint/2010/main" val="1527403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5375F2A-FD34-46A6-89A2-37F086A4A08A}" type="datetimeFigureOut">
              <a:rPr lang="en-US" smtClean="0"/>
              <a:t>12/3/19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43B7CF-2E78-4EA4-8A5B-1AB12777DAEE}" type="slidenum">
              <a:rPr lang="en-US" smtClean="0"/>
              <a:t>‹#›</a:t>
            </a:fld>
            <a:endParaRPr lang="en-US"/>
          </a:p>
        </p:txBody>
      </p:sp>
    </p:spTree>
    <p:extLst>
      <p:ext uri="{BB962C8B-B14F-4D97-AF65-F5344CB8AC3E}">
        <p14:creationId xmlns:p14="http://schemas.microsoft.com/office/powerpoint/2010/main" val="24185171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5375F2A-FD34-46A6-89A2-37F086A4A08A}" type="datetimeFigureOut">
              <a:rPr lang="en-US" smtClean="0"/>
              <a:t>12/3/19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43B7CF-2E78-4EA4-8A5B-1AB12777DAEE}" type="slidenum">
              <a:rPr lang="en-US" smtClean="0"/>
              <a:t>‹#›</a:t>
            </a:fld>
            <a:endParaRPr lang="en-US"/>
          </a:p>
        </p:txBody>
      </p:sp>
    </p:spTree>
    <p:extLst>
      <p:ext uri="{BB962C8B-B14F-4D97-AF65-F5344CB8AC3E}">
        <p14:creationId xmlns:p14="http://schemas.microsoft.com/office/powerpoint/2010/main" val="1185525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375F2A-FD34-46A6-89A2-37F086A4A08A}" type="datetimeFigureOut">
              <a:rPr lang="en-US" smtClean="0"/>
              <a:t>12/3/19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43B7CF-2E78-4EA4-8A5B-1AB12777DAEE}" type="slidenum">
              <a:rPr lang="en-US" smtClean="0"/>
              <a:t>‹#›</a:t>
            </a:fld>
            <a:endParaRPr lang="en-US"/>
          </a:p>
        </p:txBody>
      </p:sp>
    </p:spTree>
    <p:extLst>
      <p:ext uri="{BB962C8B-B14F-4D97-AF65-F5344CB8AC3E}">
        <p14:creationId xmlns:p14="http://schemas.microsoft.com/office/powerpoint/2010/main" val="23098456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5375F2A-FD34-46A6-89A2-37F086A4A08A}" type="datetimeFigureOut">
              <a:rPr lang="en-US" smtClean="0"/>
              <a:t>12/3/19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43B7CF-2E78-4EA4-8A5B-1AB12777DAEE}" type="slidenum">
              <a:rPr lang="en-US" smtClean="0"/>
              <a:t>‹#›</a:t>
            </a:fld>
            <a:endParaRPr lang="en-US"/>
          </a:p>
        </p:txBody>
      </p:sp>
    </p:spTree>
    <p:extLst>
      <p:ext uri="{BB962C8B-B14F-4D97-AF65-F5344CB8AC3E}">
        <p14:creationId xmlns:p14="http://schemas.microsoft.com/office/powerpoint/2010/main" val="38696406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5375F2A-FD34-46A6-89A2-37F086A4A08A}" type="datetimeFigureOut">
              <a:rPr lang="en-US" smtClean="0"/>
              <a:t>12/3/19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43B7CF-2E78-4EA4-8A5B-1AB12777DAEE}" type="slidenum">
              <a:rPr lang="en-US" smtClean="0"/>
              <a:t>‹#›</a:t>
            </a:fld>
            <a:endParaRPr lang="en-US"/>
          </a:p>
        </p:txBody>
      </p:sp>
    </p:spTree>
    <p:extLst>
      <p:ext uri="{BB962C8B-B14F-4D97-AF65-F5344CB8AC3E}">
        <p14:creationId xmlns:p14="http://schemas.microsoft.com/office/powerpoint/2010/main" val="34272074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alpha val="4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375F2A-FD34-46A6-89A2-37F086A4A08A}" type="datetimeFigureOut">
              <a:rPr lang="en-US" smtClean="0"/>
              <a:t>12/3/19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43B7CF-2E78-4EA4-8A5B-1AB12777DAEE}" type="slidenum">
              <a:rPr lang="en-US" smtClean="0"/>
              <a:t>‹#›</a:t>
            </a:fld>
            <a:endParaRPr lang="en-US"/>
          </a:p>
        </p:txBody>
      </p:sp>
    </p:spTree>
    <p:extLst>
      <p:ext uri="{BB962C8B-B14F-4D97-AF65-F5344CB8AC3E}">
        <p14:creationId xmlns:p14="http://schemas.microsoft.com/office/powerpoint/2010/main" val="8742138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66801"/>
            <a:ext cx="7772400" cy="2286000"/>
          </a:xfrm>
        </p:spPr>
        <p:txBody>
          <a:bodyPr>
            <a:normAutofit/>
          </a:bodyPr>
          <a:lstStyle/>
          <a:p>
            <a:r>
              <a:rPr lang="en-US" sz="5400" b="1" dirty="0">
                <a:solidFill>
                  <a:schemeClr val="accent3">
                    <a:lumMod val="75000"/>
                  </a:schemeClr>
                </a:solidFill>
                <a:latin typeface="Segoe Print" panose="02000600000000000000" pitchFamily="2" charset="0"/>
              </a:rPr>
              <a:t>Thesis Statements:</a:t>
            </a:r>
            <a:br>
              <a:rPr lang="en-US" b="1" dirty="0">
                <a:latin typeface="Segoe Print" pitchFamily="2" charset="0"/>
              </a:rPr>
            </a:br>
            <a:r>
              <a:rPr lang="en-US" sz="4000" b="1" dirty="0">
                <a:latin typeface="Segoe Print" panose="02000600000000000000" pitchFamily="2" charset="0"/>
              </a:rPr>
              <a:t>Making them as effective as possible</a:t>
            </a:r>
            <a:endParaRPr lang="en-US" sz="4000" dirty="0">
              <a:latin typeface="Segoe Print" pitchFamily="2" charset="0"/>
            </a:endParaRPr>
          </a:p>
        </p:txBody>
      </p:sp>
      <p:sp>
        <p:nvSpPr>
          <p:cNvPr id="3" name="Subtitle 2"/>
          <p:cNvSpPr>
            <a:spLocks noGrp="1"/>
          </p:cNvSpPr>
          <p:nvPr>
            <p:ph type="subTitle" idx="1"/>
          </p:nvPr>
        </p:nvSpPr>
        <p:spPr/>
        <p:txBody>
          <a:bodyPr/>
          <a:lstStyle/>
          <a:p>
            <a:endParaRPr lang="en-US" dirty="0">
              <a:latin typeface="Segoe Print" pitchFamily="2" charset="0"/>
            </a:endParaRPr>
          </a:p>
        </p:txBody>
      </p:sp>
    </p:spTree>
    <p:extLst>
      <p:ext uri="{BB962C8B-B14F-4D97-AF65-F5344CB8AC3E}">
        <p14:creationId xmlns:p14="http://schemas.microsoft.com/office/powerpoint/2010/main" val="9605331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pPr algn="l"/>
            <a:r>
              <a:rPr lang="en-US" sz="2800" b="1" dirty="0">
                <a:solidFill>
                  <a:schemeClr val="accent3">
                    <a:lumMod val="75000"/>
                  </a:schemeClr>
                </a:solidFill>
              </a:rPr>
              <a:t>A helpful checklist</a:t>
            </a:r>
            <a:endParaRPr lang="en-US" sz="2800" dirty="0">
              <a:solidFill>
                <a:schemeClr val="accent3">
                  <a:lumMod val="75000"/>
                </a:schemeClr>
              </a:solidFill>
            </a:endParaRPr>
          </a:p>
        </p:txBody>
      </p:sp>
      <p:sp>
        <p:nvSpPr>
          <p:cNvPr id="3" name="Content Placeholder 2"/>
          <p:cNvSpPr>
            <a:spLocks noGrp="1"/>
          </p:cNvSpPr>
          <p:nvPr>
            <p:ph idx="1"/>
          </p:nvPr>
        </p:nvSpPr>
        <p:spPr>
          <a:xfrm>
            <a:off x="457200" y="1143000"/>
            <a:ext cx="8229600" cy="5334000"/>
          </a:xfrm>
        </p:spPr>
        <p:txBody>
          <a:bodyPr>
            <a:normAutofit/>
          </a:bodyPr>
          <a:lstStyle/>
          <a:p>
            <a:pPr marL="0" indent="0">
              <a:buNone/>
            </a:pPr>
            <a:r>
              <a:rPr lang="en-US" sz="2400" dirty="0"/>
              <a:t> </a:t>
            </a:r>
            <a:r>
              <a:rPr lang="en-US" sz="2400" b="1" dirty="0"/>
              <a:t>3. What question do you want your thesis to answer?  Write it down. </a:t>
            </a:r>
            <a:endParaRPr lang="en-US" sz="2400" dirty="0"/>
          </a:p>
          <a:p>
            <a:pPr marL="0" indent="0">
              <a:buNone/>
            </a:pPr>
            <a:endParaRPr lang="en-US" sz="2400" dirty="0"/>
          </a:p>
          <a:p>
            <a:pPr marL="0" indent="0">
              <a:buNone/>
            </a:pPr>
            <a:r>
              <a:rPr lang="en-US" sz="2400" dirty="0"/>
              <a:t>(a)“Why does it make any difference when politicians use buzz words to talk about various important issues?”</a:t>
            </a:r>
          </a:p>
          <a:p>
            <a:pPr marL="0" indent="0">
              <a:buNone/>
            </a:pPr>
            <a:r>
              <a:rPr lang="en-US" sz="2400" dirty="0"/>
              <a:t> </a:t>
            </a:r>
          </a:p>
          <a:p>
            <a:pPr marL="0" indent="0">
              <a:buNone/>
            </a:pPr>
            <a:r>
              <a:rPr lang="en-US" sz="2400" dirty="0"/>
              <a:t>Or</a:t>
            </a:r>
          </a:p>
          <a:p>
            <a:pPr marL="0" indent="0">
              <a:buNone/>
            </a:pPr>
            <a:r>
              <a:rPr lang="en-US" sz="2400" dirty="0"/>
              <a:t>(b) “Should I waste my money and place my trust in potentially expensive vitamin C supplements?”</a:t>
            </a:r>
          </a:p>
          <a:p>
            <a:pPr marL="0" indent="0">
              <a:buNone/>
            </a:pPr>
            <a:r>
              <a:rPr lang="en-US" sz="2400" dirty="0"/>
              <a:t> </a:t>
            </a:r>
          </a:p>
          <a:p>
            <a:pPr marL="0" indent="0">
              <a:buNone/>
            </a:pPr>
            <a:endParaRPr lang="en-US" sz="2000" dirty="0"/>
          </a:p>
        </p:txBody>
      </p:sp>
    </p:spTree>
    <p:extLst>
      <p:ext uri="{BB962C8B-B14F-4D97-AF65-F5344CB8AC3E}">
        <p14:creationId xmlns:p14="http://schemas.microsoft.com/office/powerpoint/2010/main" val="4154908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Autofit/>
          </a:bodyPr>
          <a:lstStyle/>
          <a:p>
            <a:pPr algn="l"/>
            <a:r>
              <a:rPr lang="en-US" sz="2800" b="1" dirty="0">
                <a:solidFill>
                  <a:schemeClr val="accent3">
                    <a:lumMod val="75000"/>
                  </a:schemeClr>
                </a:solidFill>
              </a:rPr>
              <a:t>A helpful checklist</a:t>
            </a:r>
          </a:p>
        </p:txBody>
      </p:sp>
      <p:sp>
        <p:nvSpPr>
          <p:cNvPr id="3" name="Content Placeholder 2"/>
          <p:cNvSpPr>
            <a:spLocks noGrp="1"/>
          </p:cNvSpPr>
          <p:nvPr>
            <p:ph idx="1"/>
          </p:nvPr>
        </p:nvSpPr>
        <p:spPr>
          <a:xfrm>
            <a:off x="457200" y="1143000"/>
            <a:ext cx="8229600" cy="5562600"/>
          </a:xfrm>
        </p:spPr>
        <p:txBody>
          <a:bodyPr>
            <a:normAutofit/>
          </a:bodyPr>
          <a:lstStyle/>
          <a:p>
            <a:pPr marL="0" indent="0">
              <a:buNone/>
            </a:pPr>
            <a:r>
              <a:rPr lang="en-US" sz="2600" b="1" dirty="0"/>
              <a:t>4. Who cares (or ought to care) about finding an answer to this question and why?</a:t>
            </a:r>
            <a:endParaRPr lang="en-US" sz="2600" dirty="0"/>
          </a:p>
          <a:p>
            <a:pPr marL="0" indent="0">
              <a:buNone/>
            </a:pPr>
            <a:r>
              <a:rPr lang="en-US" sz="2600" dirty="0"/>
              <a:t>Write that down, too.</a:t>
            </a:r>
          </a:p>
          <a:p>
            <a:pPr marL="0" indent="0">
              <a:buNone/>
            </a:pPr>
            <a:r>
              <a:rPr lang="en-US" sz="2600" dirty="0"/>
              <a:t> </a:t>
            </a:r>
          </a:p>
          <a:p>
            <a:pPr marL="0" indent="0">
              <a:buNone/>
            </a:pPr>
            <a:r>
              <a:rPr lang="en-US" sz="2600" b="1" dirty="0"/>
              <a:t>My answer to that question might be:</a:t>
            </a:r>
            <a:r>
              <a:rPr lang="en-US" sz="2600" dirty="0"/>
              <a:t> (a)“Anyone more interested in solving problems than in getting a political party elected should care about this issue.”</a:t>
            </a:r>
          </a:p>
          <a:p>
            <a:pPr marL="0" indent="0">
              <a:buNone/>
            </a:pPr>
            <a:r>
              <a:rPr lang="en-US" sz="2600" dirty="0"/>
              <a:t> </a:t>
            </a:r>
          </a:p>
          <a:p>
            <a:pPr marL="0" indent="0">
              <a:buNone/>
            </a:pPr>
            <a:r>
              <a:rPr lang="en-US" sz="2600" dirty="0"/>
              <a:t>Or,</a:t>
            </a:r>
          </a:p>
          <a:p>
            <a:pPr marL="0" indent="0">
              <a:buNone/>
            </a:pPr>
            <a:r>
              <a:rPr lang="en-US" sz="2600" dirty="0"/>
              <a:t>(b)“Anyone who wants to stay healthy and not fall victim to miracle cures.”</a:t>
            </a:r>
          </a:p>
          <a:p>
            <a:pPr marL="0" indent="0">
              <a:buNone/>
            </a:pPr>
            <a:endParaRPr lang="en-US" dirty="0"/>
          </a:p>
        </p:txBody>
      </p:sp>
    </p:spTree>
    <p:extLst>
      <p:ext uri="{BB962C8B-B14F-4D97-AF65-F5344CB8AC3E}">
        <p14:creationId xmlns:p14="http://schemas.microsoft.com/office/powerpoint/2010/main" val="15235188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pPr algn="l"/>
            <a:r>
              <a:rPr lang="en-US" sz="2800" b="1" dirty="0">
                <a:solidFill>
                  <a:schemeClr val="accent3">
                    <a:lumMod val="75000"/>
                  </a:schemeClr>
                </a:solidFill>
              </a:rPr>
              <a:t>A helpful checklist</a:t>
            </a:r>
            <a:endParaRPr lang="en-US" sz="2800" dirty="0">
              <a:solidFill>
                <a:schemeClr val="accent3">
                  <a:lumMod val="75000"/>
                </a:schemeClr>
              </a:solidFill>
            </a:endParaRPr>
          </a:p>
        </p:txBody>
      </p:sp>
      <p:sp>
        <p:nvSpPr>
          <p:cNvPr id="3" name="Content Placeholder 2"/>
          <p:cNvSpPr>
            <a:spLocks noGrp="1"/>
          </p:cNvSpPr>
          <p:nvPr>
            <p:ph idx="1"/>
          </p:nvPr>
        </p:nvSpPr>
        <p:spPr>
          <a:xfrm>
            <a:off x="457200" y="1219200"/>
            <a:ext cx="8229600" cy="5410200"/>
          </a:xfrm>
        </p:spPr>
        <p:txBody>
          <a:bodyPr>
            <a:noAutofit/>
          </a:bodyPr>
          <a:lstStyle/>
          <a:p>
            <a:pPr marL="0" indent="0">
              <a:buNone/>
            </a:pPr>
            <a:r>
              <a:rPr lang="en-US" sz="2000" dirty="0"/>
              <a:t> </a:t>
            </a:r>
            <a:r>
              <a:rPr lang="en-US" sz="2000" b="1" dirty="0"/>
              <a:t>5. Use your answers to the above questions to revise your thesis statement.</a:t>
            </a:r>
            <a:endParaRPr lang="en-US" sz="2000" dirty="0"/>
          </a:p>
          <a:p>
            <a:pPr marL="400050" lvl="1" indent="0">
              <a:buNone/>
            </a:pPr>
            <a:r>
              <a:rPr lang="en-US" sz="2000" dirty="0"/>
              <a:t>My new-and-improved thesis (a) is: </a:t>
            </a:r>
            <a:r>
              <a:rPr lang="en-US" sz="2000" i="1" dirty="0">
                <a:solidFill>
                  <a:schemeClr val="accent3">
                    <a:lumMod val="75000"/>
                  </a:schemeClr>
                </a:solidFill>
              </a:rPr>
              <a:t>“By manipulating the language they use to name certain issues, politicians limit our ability to perceive important issues in a way that helps us solve problems creatively.”</a:t>
            </a:r>
            <a:endParaRPr lang="en-US" sz="2000" dirty="0">
              <a:solidFill>
                <a:schemeClr val="accent3">
                  <a:lumMod val="75000"/>
                </a:schemeClr>
              </a:solidFill>
            </a:endParaRPr>
          </a:p>
          <a:p>
            <a:pPr marL="0" indent="0">
              <a:buNone/>
            </a:pPr>
            <a:r>
              <a:rPr lang="en-US" sz="2000" i="1" dirty="0"/>
              <a:t> </a:t>
            </a:r>
            <a:endParaRPr lang="en-US" sz="2000" dirty="0"/>
          </a:p>
          <a:p>
            <a:pPr marL="400050" lvl="1" indent="0">
              <a:buNone/>
            </a:pPr>
            <a:r>
              <a:rPr lang="en-US" sz="2000" i="1" dirty="0"/>
              <a:t>And (b) </a:t>
            </a:r>
            <a:r>
              <a:rPr lang="en-US" sz="2000" i="1" dirty="0">
                <a:solidFill>
                  <a:schemeClr val="accent3">
                    <a:lumMod val="75000"/>
                  </a:schemeClr>
                </a:solidFill>
              </a:rPr>
              <a:t>“Despite the enthusiastic testimonials about the health benefits of expensive mega-doses of vitamin C we should not waste our money on these ineffective supplements.”</a:t>
            </a:r>
            <a:endParaRPr lang="en-US" sz="2000" dirty="0">
              <a:solidFill>
                <a:schemeClr val="accent3">
                  <a:lumMod val="75000"/>
                </a:schemeClr>
              </a:solidFill>
            </a:endParaRPr>
          </a:p>
          <a:p>
            <a:pPr marL="0" indent="0">
              <a:buNone/>
            </a:pPr>
            <a:r>
              <a:rPr lang="en-US" sz="2000" dirty="0"/>
              <a:t> </a:t>
            </a:r>
          </a:p>
          <a:p>
            <a:pPr marL="0" indent="0">
              <a:buNone/>
            </a:pPr>
            <a:r>
              <a:rPr lang="en-US" sz="2000" dirty="0"/>
              <a:t>These are much more specific (and interesting) than the thesis statements I started with:</a:t>
            </a:r>
          </a:p>
          <a:p>
            <a:pPr marL="457200" lvl="1" indent="0">
              <a:buNone/>
            </a:pPr>
            <a:r>
              <a:rPr lang="en-US" sz="2000" i="1" dirty="0">
                <a:solidFill>
                  <a:schemeClr val="accent5">
                    <a:lumMod val="50000"/>
                  </a:schemeClr>
                </a:solidFill>
              </a:rPr>
              <a:t>“In this paper I will discuss the effects of language on our freedom.” </a:t>
            </a:r>
            <a:endParaRPr lang="en-US" sz="2000" dirty="0">
              <a:solidFill>
                <a:schemeClr val="accent5">
                  <a:lumMod val="50000"/>
                </a:schemeClr>
              </a:solidFill>
            </a:endParaRPr>
          </a:p>
          <a:p>
            <a:pPr marL="457200" lvl="1" indent="0">
              <a:buNone/>
            </a:pPr>
            <a:r>
              <a:rPr lang="en-US" sz="1600" i="1" dirty="0"/>
              <a:t> </a:t>
            </a:r>
            <a:endParaRPr lang="en-US" sz="1600" dirty="0"/>
          </a:p>
          <a:p>
            <a:pPr marL="457200" lvl="1" indent="0">
              <a:buNone/>
            </a:pPr>
            <a:r>
              <a:rPr lang="en-US" sz="2000" i="1" dirty="0"/>
              <a:t>Or </a:t>
            </a:r>
            <a:r>
              <a:rPr lang="en-US" sz="2000" i="1" dirty="0">
                <a:solidFill>
                  <a:schemeClr val="accent5">
                    <a:lumMod val="50000"/>
                  </a:schemeClr>
                </a:solidFill>
              </a:rPr>
              <a:t>“In this paper I will examine the debate about vitamin supplements.”</a:t>
            </a:r>
            <a:endParaRPr lang="en-US" sz="2000" dirty="0">
              <a:solidFill>
                <a:schemeClr val="accent5">
                  <a:lumMod val="50000"/>
                </a:schemeClr>
              </a:solidFill>
            </a:endParaRPr>
          </a:p>
          <a:p>
            <a:pPr marL="0" indent="0">
              <a:buNone/>
            </a:pPr>
            <a:endParaRPr lang="en-US" sz="2000" dirty="0"/>
          </a:p>
        </p:txBody>
      </p:sp>
    </p:spTree>
    <p:extLst>
      <p:ext uri="{BB962C8B-B14F-4D97-AF65-F5344CB8AC3E}">
        <p14:creationId xmlns:p14="http://schemas.microsoft.com/office/powerpoint/2010/main" val="11441018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pPr algn="l"/>
            <a:r>
              <a:rPr lang="en-US" sz="2800" b="1" dirty="0">
                <a:solidFill>
                  <a:schemeClr val="accent3">
                    <a:lumMod val="75000"/>
                  </a:schemeClr>
                </a:solidFill>
              </a:rPr>
              <a:t>A helpful checklist</a:t>
            </a:r>
            <a:endParaRPr lang="en-US" sz="2800" dirty="0">
              <a:solidFill>
                <a:schemeClr val="accent3">
                  <a:lumMod val="75000"/>
                </a:schemeClr>
              </a:solidFill>
            </a:endParaRPr>
          </a:p>
        </p:txBody>
      </p:sp>
      <p:sp>
        <p:nvSpPr>
          <p:cNvPr id="3" name="Content Placeholder 2"/>
          <p:cNvSpPr>
            <a:spLocks noGrp="1"/>
          </p:cNvSpPr>
          <p:nvPr>
            <p:ph idx="1"/>
          </p:nvPr>
        </p:nvSpPr>
        <p:spPr>
          <a:xfrm>
            <a:off x="457200" y="1219200"/>
            <a:ext cx="8229600" cy="5410200"/>
          </a:xfrm>
        </p:spPr>
        <p:txBody>
          <a:bodyPr>
            <a:noAutofit/>
          </a:bodyPr>
          <a:lstStyle/>
          <a:p>
            <a:pPr marL="0" indent="0">
              <a:buNone/>
            </a:pPr>
            <a:r>
              <a:rPr lang="en-US" sz="2000" dirty="0"/>
              <a:t> </a:t>
            </a:r>
            <a:r>
              <a:rPr lang="en-US" sz="2000" b="1" dirty="0"/>
              <a:t>6</a:t>
            </a:r>
            <a:r>
              <a:rPr lang="en-US" sz="2000" b="1"/>
              <a:t>.  At </a:t>
            </a:r>
            <a:r>
              <a:rPr lang="en-US" sz="2000" b="1" dirty="0"/>
              <a:t>this point, if you turn the thesis into an enthymeme, you can actually use it to create an outline for your paper.</a:t>
            </a:r>
            <a:endParaRPr lang="en-US" sz="2000" dirty="0"/>
          </a:p>
          <a:p>
            <a:pPr marL="400050" lvl="1" indent="0">
              <a:buNone/>
            </a:pPr>
            <a:endParaRPr lang="en-US" sz="2000" dirty="0"/>
          </a:p>
          <a:p>
            <a:pPr marL="400050" lvl="1" indent="0">
              <a:buNone/>
            </a:pPr>
            <a:r>
              <a:rPr lang="en-US" sz="2000" dirty="0"/>
              <a:t>(a)</a:t>
            </a:r>
            <a:r>
              <a:rPr lang="en-US" sz="2000" i="1" dirty="0">
                <a:solidFill>
                  <a:schemeClr val="accent3">
                    <a:lumMod val="75000"/>
                  </a:schemeClr>
                </a:solidFill>
              </a:rPr>
              <a:t>By manipulating the language they use to name certain issues, politicians limit our ability to perceive important issues in a way that helps us solve problems creatively</a:t>
            </a:r>
            <a:r>
              <a:rPr lang="en-US" sz="2000" i="1" dirty="0">
                <a:solidFill>
                  <a:schemeClr val="accent4">
                    <a:lumMod val="75000"/>
                  </a:schemeClr>
                </a:solidFill>
              </a:rPr>
              <a:t>, because their use of </a:t>
            </a:r>
            <a:r>
              <a:rPr lang="en-US" sz="2000" i="1" dirty="0" err="1">
                <a:solidFill>
                  <a:schemeClr val="accent4">
                    <a:lumMod val="75000"/>
                  </a:schemeClr>
                </a:solidFill>
              </a:rPr>
              <a:t>terministic</a:t>
            </a:r>
            <a:r>
              <a:rPr lang="en-US" sz="2000" i="1" dirty="0">
                <a:solidFill>
                  <a:schemeClr val="accent4">
                    <a:lumMod val="75000"/>
                  </a:schemeClr>
                </a:solidFill>
              </a:rPr>
              <a:t> screens impose their own narrow interpretations onto the facts at hand.</a:t>
            </a:r>
            <a:endParaRPr lang="en-US" sz="2000" dirty="0">
              <a:solidFill>
                <a:schemeClr val="accent3">
                  <a:lumMod val="75000"/>
                </a:schemeClr>
              </a:solidFill>
            </a:endParaRPr>
          </a:p>
          <a:p>
            <a:pPr marL="0" indent="0">
              <a:buNone/>
            </a:pPr>
            <a:r>
              <a:rPr lang="en-US" sz="2000" i="1" dirty="0"/>
              <a:t> </a:t>
            </a:r>
            <a:endParaRPr lang="en-US" sz="2000" dirty="0"/>
          </a:p>
          <a:p>
            <a:pPr marL="400050" lvl="1" indent="0">
              <a:buNone/>
            </a:pPr>
            <a:r>
              <a:rPr lang="en-US" sz="2000" i="1" dirty="0"/>
              <a:t>(b) </a:t>
            </a:r>
            <a:r>
              <a:rPr lang="en-US" sz="2000" i="1" dirty="0">
                <a:solidFill>
                  <a:schemeClr val="accent3">
                    <a:lumMod val="75000"/>
                  </a:schemeClr>
                </a:solidFill>
              </a:rPr>
              <a:t>Despite the enthusiastic testimonials about the health benefits of expensive mega-doses of vitamin C we should not waste our money on these ineffective supplements</a:t>
            </a:r>
            <a:r>
              <a:rPr lang="en-US" sz="2000" i="1" dirty="0">
                <a:solidFill>
                  <a:schemeClr val="accent4">
                    <a:lumMod val="75000"/>
                  </a:schemeClr>
                </a:solidFill>
              </a:rPr>
              <a:t>, because their claims fail the test of both basic and more advanced science literacy.</a:t>
            </a:r>
            <a:endParaRPr lang="en-US" sz="2000" dirty="0">
              <a:solidFill>
                <a:schemeClr val="accent4">
                  <a:lumMod val="75000"/>
                </a:schemeClr>
              </a:solidFill>
            </a:endParaRPr>
          </a:p>
          <a:p>
            <a:pPr marL="0" indent="0">
              <a:buNone/>
            </a:pPr>
            <a:r>
              <a:rPr lang="en-US" sz="2000" dirty="0"/>
              <a:t> </a:t>
            </a:r>
          </a:p>
        </p:txBody>
      </p:sp>
    </p:spTree>
    <p:extLst>
      <p:ext uri="{BB962C8B-B14F-4D97-AF65-F5344CB8AC3E}">
        <p14:creationId xmlns:p14="http://schemas.microsoft.com/office/powerpoint/2010/main" val="12448285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44562"/>
          </a:xfrm>
        </p:spPr>
        <p:txBody>
          <a:bodyPr>
            <a:normAutofit/>
          </a:bodyPr>
          <a:lstStyle/>
          <a:p>
            <a:pPr algn="l"/>
            <a:r>
              <a:rPr lang="en-US" sz="2800" b="1" dirty="0">
                <a:solidFill>
                  <a:schemeClr val="accent3">
                    <a:lumMod val="75000"/>
                  </a:schemeClr>
                </a:solidFill>
              </a:rPr>
              <a:t>What’s the point?</a:t>
            </a:r>
            <a:endParaRPr lang="en-US" sz="2800" dirty="0">
              <a:solidFill>
                <a:schemeClr val="accent3">
                  <a:lumMod val="75000"/>
                </a:schemeClr>
              </a:solidFill>
            </a:endParaRPr>
          </a:p>
        </p:txBody>
      </p:sp>
      <p:sp>
        <p:nvSpPr>
          <p:cNvPr id="3" name="Content Placeholder 2"/>
          <p:cNvSpPr>
            <a:spLocks noGrp="1"/>
          </p:cNvSpPr>
          <p:nvPr>
            <p:ph idx="1"/>
          </p:nvPr>
        </p:nvSpPr>
        <p:spPr>
          <a:xfrm>
            <a:off x="457200" y="1401762"/>
            <a:ext cx="8229600" cy="4724401"/>
          </a:xfrm>
        </p:spPr>
        <p:txBody>
          <a:bodyPr>
            <a:normAutofit fontScale="85000" lnSpcReduction="20000"/>
          </a:bodyPr>
          <a:lstStyle/>
          <a:p>
            <a:pPr marL="0" indent="0">
              <a:buNone/>
            </a:pPr>
            <a:r>
              <a:rPr lang="en-US" dirty="0"/>
              <a:t>The most important principle about writing I've discovered is that you can’t write a coherent essay if you don't know what you want to say.  A good paper will have a strong sense of purpose, and a well-focused thesis -- a main idea that makes sense of all of its pieces.  You can have great information, but </a:t>
            </a:r>
          </a:p>
          <a:p>
            <a:pPr marL="0" indent="0">
              <a:buNone/>
            </a:pPr>
            <a:endParaRPr lang="en-US" dirty="0"/>
          </a:p>
          <a:p>
            <a:pPr marL="0" indent="0" algn="ctr">
              <a:buNone/>
            </a:pPr>
            <a:r>
              <a:rPr lang="en-US" b="1" dirty="0"/>
              <a:t>if your essay has no sense of purpose, no one will care.  </a:t>
            </a:r>
            <a:endParaRPr lang="en-US" dirty="0"/>
          </a:p>
          <a:p>
            <a:pPr marL="0" indent="0">
              <a:buNone/>
            </a:pPr>
            <a:r>
              <a:rPr lang="en-US" dirty="0"/>
              <a:t> </a:t>
            </a:r>
          </a:p>
          <a:p>
            <a:pPr marL="0" indent="0">
              <a:buNone/>
            </a:pPr>
            <a:r>
              <a:rPr lang="en-US" dirty="0"/>
              <a:t>This is what a thesis statement is supposed to supply for you.</a:t>
            </a:r>
          </a:p>
        </p:txBody>
      </p:sp>
    </p:spTree>
    <p:extLst>
      <p:ext uri="{BB962C8B-B14F-4D97-AF65-F5344CB8AC3E}">
        <p14:creationId xmlns:p14="http://schemas.microsoft.com/office/powerpoint/2010/main" val="319570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pPr algn="l"/>
            <a:r>
              <a:rPr lang="en-US" sz="2800" b="1" dirty="0">
                <a:solidFill>
                  <a:schemeClr val="accent3">
                    <a:lumMod val="75000"/>
                  </a:schemeClr>
                </a:solidFill>
              </a:rPr>
              <a:t>A little review . . .</a:t>
            </a:r>
            <a:endParaRPr lang="en-US" sz="2800" dirty="0">
              <a:solidFill>
                <a:schemeClr val="accent3">
                  <a:lumMod val="75000"/>
                </a:schemeClr>
              </a:solidFill>
            </a:endParaRPr>
          </a:p>
        </p:txBody>
      </p:sp>
      <p:sp>
        <p:nvSpPr>
          <p:cNvPr id="3" name="Content Placeholder 2"/>
          <p:cNvSpPr>
            <a:spLocks noGrp="1"/>
          </p:cNvSpPr>
          <p:nvPr>
            <p:ph idx="1"/>
          </p:nvPr>
        </p:nvSpPr>
        <p:spPr>
          <a:xfrm>
            <a:off x="457200" y="1828800"/>
            <a:ext cx="8229600" cy="4648200"/>
          </a:xfrm>
        </p:spPr>
        <p:txBody>
          <a:bodyPr>
            <a:normAutofit/>
          </a:bodyPr>
          <a:lstStyle/>
          <a:p>
            <a:pPr marL="0" indent="0">
              <a:buNone/>
            </a:pPr>
            <a:r>
              <a:rPr lang="en-US" dirty="0"/>
              <a:t> </a:t>
            </a:r>
            <a:r>
              <a:rPr lang="en-US" sz="2400" dirty="0"/>
              <a:t>Here is an excellent definition for a thesis statement:</a:t>
            </a:r>
          </a:p>
          <a:p>
            <a:pPr marL="0" indent="0">
              <a:buNone/>
            </a:pPr>
            <a:r>
              <a:rPr lang="en-US" sz="2400" dirty="0"/>
              <a:t> </a:t>
            </a:r>
          </a:p>
          <a:p>
            <a:pPr marL="400050" lvl="1" indent="0">
              <a:buNone/>
            </a:pPr>
            <a:r>
              <a:rPr lang="en-US" sz="2400" dirty="0"/>
              <a:t>"A thesis is an idea, stated as an assertion that represents a reasoned response to a question at issue and can serve as the central idea for a composition."</a:t>
            </a:r>
          </a:p>
          <a:p>
            <a:pPr marL="1257300" lvl="3" indent="0" algn="r">
              <a:buNone/>
            </a:pPr>
            <a:r>
              <a:rPr lang="en-US" dirty="0"/>
              <a:t>From </a:t>
            </a:r>
            <a:r>
              <a:rPr lang="en-US" i="1" dirty="0"/>
              <a:t>The Shape of Reason</a:t>
            </a:r>
            <a:r>
              <a:rPr lang="en-US" dirty="0"/>
              <a:t> by John T. Gage, 1991.</a:t>
            </a:r>
          </a:p>
          <a:p>
            <a:pPr marL="1257300" lvl="3" indent="0">
              <a:buNone/>
            </a:pPr>
            <a:endParaRPr lang="en-US" dirty="0"/>
          </a:p>
          <a:p>
            <a:pPr marL="400050" lvl="1" indent="0">
              <a:buNone/>
            </a:pPr>
            <a:endParaRPr lang="en-US" dirty="0"/>
          </a:p>
          <a:p>
            <a:pPr marL="400050" lvl="1" indent="0">
              <a:buNone/>
            </a:pPr>
            <a:r>
              <a:rPr lang="en-US" sz="2400" dirty="0"/>
              <a:t>It may, in fact, help to think of your thesis as an enthymeme.</a:t>
            </a:r>
          </a:p>
        </p:txBody>
      </p:sp>
    </p:spTree>
    <p:extLst>
      <p:ext uri="{BB962C8B-B14F-4D97-AF65-F5344CB8AC3E}">
        <p14:creationId xmlns:p14="http://schemas.microsoft.com/office/powerpoint/2010/main" val="17446284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rmAutofit/>
          </a:bodyPr>
          <a:lstStyle/>
          <a:p>
            <a:pPr algn="l"/>
            <a:r>
              <a:rPr lang="en-US" sz="2800" b="1" dirty="0">
                <a:solidFill>
                  <a:schemeClr val="accent3">
                    <a:lumMod val="75000"/>
                  </a:schemeClr>
                </a:solidFill>
              </a:rPr>
              <a:t>What does that mean?</a:t>
            </a:r>
            <a:endParaRPr lang="en-US" sz="2800" dirty="0">
              <a:solidFill>
                <a:schemeClr val="accent3">
                  <a:lumMod val="75000"/>
                </a:schemeClr>
              </a:solidFill>
            </a:endParaRPr>
          </a:p>
        </p:txBody>
      </p:sp>
      <p:sp>
        <p:nvSpPr>
          <p:cNvPr id="3" name="Content Placeholder 2"/>
          <p:cNvSpPr>
            <a:spLocks noGrp="1"/>
          </p:cNvSpPr>
          <p:nvPr>
            <p:ph idx="1"/>
          </p:nvPr>
        </p:nvSpPr>
        <p:spPr>
          <a:xfrm>
            <a:off x="457200" y="1600200"/>
            <a:ext cx="8229600" cy="4876800"/>
          </a:xfrm>
        </p:spPr>
        <p:txBody>
          <a:bodyPr>
            <a:normAutofit/>
          </a:bodyPr>
          <a:lstStyle/>
          <a:p>
            <a:pPr marL="0" indent="0">
              <a:buNone/>
            </a:pPr>
            <a:r>
              <a:rPr lang="en-US" sz="2400" dirty="0"/>
              <a:t>This definition implies several things:</a:t>
            </a:r>
          </a:p>
          <a:p>
            <a:pPr marL="0" indent="0">
              <a:buNone/>
            </a:pPr>
            <a:endParaRPr lang="en-US" sz="1600" dirty="0"/>
          </a:p>
          <a:p>
            <a:pPr lvl="1"/>
            <a:r>
              <a:rPr lang="en-US" sz="2000" dirty="0"/>
              <a:t>Since it’s a complete thought, the thesis should ideally be laid out as a complete sentence.</a:t>
            </a:r>
          </a:p>
          <a:p>
            <a:pPr lvl="1"/>
            <a:r>
              <a:rPr lang="en-US" sz="2000" dirty="0"/>
              <a:t>Since it’s an idea that can be proven, it should not </a:t>
            </a:r>
            <a:r>
              <a:rPr lang="en-US" sz="2000" b="1" dirty="0"/>
              <a:t>be</a:t>
            </a:r>
            <a:r>
              <a:rPr lang="en-US" sz="2000" dirty="0"/>
              <a:t> a statement of fact, but be </a:t>
            </a:r>
            <a:r>
              <a:rPr lang="en-US" sz="2000" b="1" dirty="0"/>
              <a:t>based</a:t>
            </a:r>
            <a:r>
              <a:rPr lang="en-US" sz="2000" dirty="0"/>
              <a:t> </a:t>
            </a:r>
            <a:r>
              <a:rPr lang="en-US" sz="2000" b="1" dirty="0"/>
              <a:t>on</a:t>
            </a:r>
            <a:r>
              <a:rPr lang="en-US" sz="2000" dirty="0"/>
              <a:t> facts.</a:t>
            </a:r>
          </a:p>
          <a:p>
            <a:pPr lvl="1"/>
            <a:r>
              <a:rPr lang="en-US" sz="2000" dirty="0"/>
              <a:t>Since it is “reasoned,” it should not be an emotional outburst.</a:t>
            </a:r>
          </a:p>
          <a:p>
            <a:pPr lvl="1"/>
            <a:r>
              <a:rPr lang="en-US" sz="2000" dirty="0"/>
              <a:t>Since it serves as the central idea for a paper, it should be specific enough to allow you to cover it adequately in the space of the assignment (however long that might be), and it should be unified (represent a single idea, rather than a list of ideas).</a:t>
            </a:r>
          </a:p>
          <a:p>
            <a:pPr lvl="1"/>
            <a:r>
              <a:rPr lang="en-US" sz="2000" dirty="0"/>
              <a:t>It </a:t>
            </a:r>
            <a:r>
              <a:rPr lang="en-US" sz="2000" b="1" dirty="0"/>
              <a:t>answers a question</a:t>
            </a:r>
            <a:r>
              <a:rPr lang="en-US" sz="2000" dirty="0"/>
              <a:t> at issue, something that people (you, for one) are concerned about.</a:t>
            </a:r>
          </a:p>
          <a:p>
            <a:pPr lvl="1"/>
            <a:endParaRPr lang="en-US" sz="2000" dirty="0"/>
          </a:p>
        </p:txBody>
      </p:sp>
    </p:spTree>
    <p:extLst>
      <p:ext uri="{BB962C8B-B14F-4D97-AF65-F5344CB8AC3E}">
        <p14:creationId xmlns:p14="http://schemas.microsoft.com/office/powerpoint/2010/main" val="26295236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pPr algn="l"/>
            <a:r>
              <a:rPr lang="en-US" sz="2800" b="1" dirty="0">
                <a:solidFill>
                  <a:schemeClr val="accent3">
                    <a:lumMod val="75000"/>
                  </a:schemeClr>
                </a:solidFill>
              </a:rPr>
              <a:t>The “preliminary thesis”</a:t>
            </a:r>
            <a:endParaRPr lang="en-US" sz="2800" dirty="0">
              <a:solidFill>
                <a:schemeClr val="accent3">
                  <a:lumMod val="75000"/>
                </a:schemeClr>
              </a:solidFill>
            </a:endParaRPr>
          </a:p>
        </p:txBody>
      </p:sp>
      <p:sp>
        <p:nvSpPr>
          <p:cNvPr id="3" name="Content Placeholder 2"/>
          <p:cNvSpPr>
            <a:spLocks noGrp="1"/>
          </p:cNvSpPr>
          <p:nvPr>
            <p:ph idx="1"/>
          </p:nvPr>
        </p:nvSpPr>
        <p:spPr/>
        <p:txBody>
          <a:bodyPr>
            <a:normAutofit/>
          </a:bodyPr>
          <a:lstStyle/>
          <a:p>
            <a:pPr marL="0" indent="0">
              <a:buNone/>
            </a:pPr>
            <a:r>
              <a:rPr lang="en-US" sz="2400" dirty="0"/>
              <a:t>Your preliminary thesis is mostly for the benefit of the writer (you), rather than the reader.</a:t>
            </a:r>
          </a:p>
          <a:p>
            <a:pPr marL="0" indent="0">
              <a:buNone/>
            </a:pPr>
            <a:endParaRPr lang="en-US" sz="1600" dirty="0"/>
          </a:p>
          <a:p>
            <a:pPr marL="0" indent="0">
              <a:buNone/>
            </a:pPr>
            <a:r>
              <a:rPr lang="en-US" sz="2400" dirty="0"/>
              <a:t>This preliminary thesis never actually needs to show up in your paper in precisely the same way that you formulate it before you begin writing, but it will help immeasurably in keeping you on track and helping you decide what information goes where.</a:t>
            </a:r>
          </a:p>
          <a:p>
            <a:pPr marL="0" indent="0">
              <a:buNone/>
            </a:pPr>
            <a:endParaRPr lang="en-US" sz="1600" dirty="0"/>
          </a:p>
          <a:p>
            <a:pPr marL="0" indent="0">
              <a:buNone/>
            </a:pPr>
            <a:r>
              <a:rPr lang="en-US" sz="2400" dirty="0"/>
              <a:t>The more thought you put into that opening statement, the easier your writing life will be.</a:t>
            </a:r>
          </a:p>
          <a:p>
            <a:pPr marL="0" indent="0">
              <a:buNone/>
            </a:pPr>
            <a:endParaRPr lang="en-US" sz="2400" dirty="0"/>
          </a:p>
        </p:txBody>
      </p:sp>
    </p:spTree>
    <p:extLst>
      <p:ext uri="{BB962C8B-B14F-4D97-AF65-F5344CB8AC3E}">
        <p14:creationId xmlns:p14="http://schemas.microsoft.com/office/powerpoint/2010/main" val="24981981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6596"/>
            <a:ext cx="8229600" cy="686404"/>
          </a:xfrm>
        </p:spPr>
        <p:txBody>
          <a:bodyPr>
            <a:normAutofit/>
          </a:bodyPr>
          <a:lstStyle/>
          <a:p>
            <a:pPr algn="l"/>
            <a:r>
              <a:rPr lang="en-US" sz="2800" b="1" dirty="0">
                <a:solidFill>
                  <a:schemeClr val="accent3">
                    <a:lumMod val="75000"/>
                  </a:schemeClr>
                </a:solidFill>
              </a:rPr>
              <a:t>A helpful checklist</a:t>
            </a:r>
            <a:endParaRPr lang="en-US" sz="2800" dirty="0">
              <a:solidFill>
                <a:schemeClr val="accent3">
                  <a:lumMod val="75000"/>
                </a:schemeClr>
              </a:solidFill>
            </a:endParaRPr>
          </a:p>
        </p:txBody>
      </p:sp>
      <p:sp>
        <p:nvSpPr>
          <p:cNvPr id="3" name="Content Placeholder 2"/>
          <p:cNvSpPr>
            <a:spLocks noGrp="1"/>
          </p:cNvSpPr>
          <p:nvPr>
            <p:ph idx="1"/>
          </p:nvPr>
        </p:nvSpPr>
        <p:spPr/>
        <p:txBody>
          <a:bodyPr/>
          <a:lstStyle/>
          <a:p>
            <a:pPr marL="0" indent="0">
              <a:buNone/>
            </a:pPr>
            <a:r>
              <a:rPr lang="en-US" dirty="0"/>
              <a:t> </a:t>
            </a:r>
          </a:p>
        </p:txBody>
      </p:sp>
      <p:sp>
        <p:nvSpPr>
          <p:cNvPr id="4" name="TextBox 3"/>
          <p:cNvSpPr txBox="1"/>
          <p:nvPr/>
        </p:nvSpPr>
        <p:spPr>
          <a:xfrm>
            <a:off x="457200" y="1219200"/>
            <a:ext cx="8229600" cy="4370427"/>
          </a:xfrm>
          <a:prstGeom prst="rect">
            <a:avLst/>
          </a:prstGeom>
          <a:noFill/>
        </p:spPr>
        <p:txBody>
          <a:bodyPr wrap="square" rtlCol="0">
            <a:spAutoFit/>
          </a:bodyPr>
          <a:lstStyle/>
          <a:p>
            <a:pPr marL="342900" indent="-342900">
              <a:buAutoNum type="arabicPeriod"/>
            </a:pPr>
            <a:r>
              <a:rPr lang="en-US" sz="2000" b="1" i="1" dirty="0"/>
              <a:t>Make sure your thesis is a complete thought</a:t>
            </a:r>
            <a:r>
              <a:rPr lang="en-US" sz="2000" b="1" dirty="0"/>
              <a:t>.</a:t>
            </a:r>
            <a:r>
              <a:rPr lang="en-US" sz="2000" dirty="0"/>
              <a:t> </a:t>
            </a:r>
          </a:p>
          <a:p>
            <a:r>
              <a:rPr lang="en-US" sz="2000" dirty="0"/>
              <a:t>You should have </a:t>
            </a:r>
            <a:r>
              <a:rPr lang="en-US" sz="2000" b="1" dirty="0"/>
              <a:t>a what + a “what about it</a:t>
            </a:r>
            <a:r>
              <a:rPr lang="en-US" sz="2000" dirty="0"/>
              <a:t>” --a how, or a why, or a when (or under what circumstances), or a so what.</a:t>
            </a:r>
          </a:p>
          <a:p>
            <a:endParaRPr lang="en-US" sz="2000" dirty="0"/>
          </a:p>
          <a:p>
            <a:r>
              <a:rPr lang="en-US" sz="2000" dirty="0"/>
              <a:t>If your thesis doesn’t have two parts, your thought is still incomplete.</a:t>
            </a:r>
          </a:p>
          <a:p>
            <a:endParaRPr lang="en-US" sz="2000" dirty="0"/>
          </a:p>
          <a:p>
            <a:r>
              <a:rPr lang="en-US" sz="2000" dirty="0"/>
              <a:t>Problem, </a:t>
            </a:r>
          </a:p>
          <a:p>
            <a:r>
              <a:rPr lang="en-US" sz="2000" dirty="0"/>
              <a:t>if my preliminary thesis is</a:t>
            </a:r>
          </a:p>
          <a:p>
            <a:pPr lvl="1"/>
            <a:r>
              <a:rPr lang="en-US" sz="2000" i="1" dirty="0">
                <a:solidFill>
                  <a:schemeClr val="accent3">
                    <a:lumMod val="75000"/>
                  </a:schemeClr>
                </a:solidFill>
              </a:rPr>
              <a:t>“In this paper I will discuss the effects of language on our freedom” </a:t>
            </a:r>
            <a:endParaRPr lang="en-US" sz="2000" dirty="0">
              <a:solidFill>
                <a:schemeClr val="accent3">
                  <a:lumMod val="75000"/>
                </a:schemeClr>
              </a:solidFill>
            </a:endParaRPr>
          </a:p>
          <a:p>
            <a:pPr lvl="1"/>
            <a:r>
              <a:rPr lang="en-US" sz="2000" i="1" dirty="0"/>
              <a:t> </a:t>
            </a:r>
            <a:endParaRPr lang="en-US" sz="2000" dirty="0"/>
          </a:p>
          <a:p>
            <a:pPr lvl="1"/>
            <a:r>
              <a:rPr lang="en-US" sz="2000" i="1" dirty="0"/>
              <a:t>Or </a:t>
            </a:r>
            <a:r>
              <a:rPr lang="en-US" sz="2000" i="1" dirty="0">
                <a:solidFill>
                  <a:schemeClr val="accent3">
                    <a:lumMod val="75000"/>
                  </a:schemeClr>
                </a:solidFill>
              </a:rPr>
              <a:t>“In this paper I will examine the debate about vitamin supplements.”</a:t>
            </a:r>
            <a:endParaRPr lang="en-US" sz="2000" dirty="0">
              <a:solidFill>
                <a:schemeClr val="accent3">
                  <a:lumMod val="75000"/>
                </a:schemeClr>
              </a:solidFill>
            </a:endParaRPr>
          </a:p>
          <a:p>
            <a:endParaRPr lang="en-US" sz="2000" dirty="0"/>
          </a:p>
          <a:p>
            <a:r>
              <a:rPr lang="en-US" sz="2000" dirty="0"/>
              <a:t>These  won’t work.  Both of these are </a:t>
            </a:r>
            <a:r>
              <a:rPr lang="en-US" sz="2000" b="1" dirty="0"/>
              <a:t>too vague</a:t>
            </a:r>
            <a:r>
              <a:rPr lang="en-US" sz="2000" dirty="0"/>
              <a:t>, and only tell you “what.”</a:t>
            </a:r>
          </a:p>
          <a:p>
            <a:endParaRPr lang="en-US" dirty="0"/>
          </a:p>
        </p:txBody>
      </p:sp>
    </p:spTree>
    <p:extLst>
      <p:ext uri="{BB962C8B-B14F-4D97-AF65-F5344CB8AC3E}">
        <p14:creationId xmlns:p14="http://schemas.microsoft.com/office/powerpoint/2010/main" val="33756177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F8766B-4BEC-AC4B-800C-EF034742CFDD}"/>
              </a:ext>
            </a:extLst>
          </p:cNvPr>
          <p:cNvSpPr>
            <a:spLocks noGrp="1"/>
          </p:cNvSpPr>
          <p:nvPr>
            <p:ph type="title"/>
          </p:nvPr>
        </p:nvSpPr>
        <p:spPr>
          <a:xfrm>
            <a:off x="457200" y="274638"/>
            <a:ext cx="8229600" cy="715962"/>
          </a:xfrm>
        </p:spPr>
        <p:txBody>
          <a:bodyPr>
            <a:normAutofit/>
          </a:bodyPr>
          <a:lstStyle/>
          <a:p>
            <a:pPr algn="l"/>
            <a:r>
              <a:rPr lang="en-US" sz="2400" b="1" dirty="0">
                <a:solidFill>
                  <a:schemeClr val="accent3">
                    <a:lumMod val="75000"/>
                  </a:schemeClr>
                </a:solidFill>
              </a:rPr>
              <a:t>A helpful checklist</a:t>
            </a:r>
            <a:endParaRPr lang="en-US" sz="2400" dirty="0"/>
          </a:p>
        </p:txBody>
      </p:sp>
      <p:sp>
        <p:nvSpPr>
          <p:cNvPr id="3" name="Content Placeholder 2">
            <a:extLst>
              <a:ext uri="{FF2B5EF4-FFF2-40B4-BE49-F238E27FC236}">
                <a16:creationId xmlns:a16="http://schemas.microsoft.com/office/drawing/2014/main" id="{C99C8E7A-63C6-FA47-A9FA-6757881200E4}"/>
              </a:ext>
            </a:extLst>
          </p:cNvPr>
          <p:cNvSpPr>
            <a:spLocks noGrp="1"/>
          </p:cNvSpPr>
          <p:nvPr>
            <p:ph idx="1"/>
          </p:nvPr>
        </p:nvSpPr>
        <p:spPr>
          <a:xfrm>
            <a:off x="449494" y="1295400"/>
            <a:ext cx="8229600" cy="4800600"/>
          </a:xfrm>
        </p:spPr>
        <p:txBody>
          <a:bodyPr>
            <a:normAutofit/>
          </a:bodyPr>
          <a:lstStyle/>
          <a:p>
            <a:pPr marL="0" indent="0">
              <a:buNone/>
            </a:pPr>
            <a:r>
              <a:rPr lang="en-US" sz="2200" dirty="0"/>
              <a:t>Solution:</a:t>
            </a:r>
          </a:p>
          <a:p>
            <a:pPr marL="0" indent="0">
              <a:buNone/>
            </a:pPr>
            <a:r>
              <a:rPr lang="en-US" sz="2200" dirty="0"/>
              <a:t>Better thesis statements would simply start out with </a:t>
            </a:r>
          </a:p>
          <a:p>
            <a:pPr marL="400050" lvl="1" indent="0">
              <a:buNone/>
            </a:pPr>
            <a:r>
              <a:rPr lang="en-US" sz="2200" dirty="0"/>
              <a:t>(a) </a:t>
            </a:r>
            <a:r>
              <a:rPr lang="en-US" sz="2200" dirty="0">
                <a:solidFill>
                  <a:schemeClr val="accent3">
                    <a:lumMod val="75000"/>
                  </a:schemeClr>
                </a:solidFill>
              </a:rPr>
              <a:t>"</a:t>
            </a:r>
            <a:r>
              <a:rPr lang="en-US" sz="2200" i="1" dirty="0">
                <a:solidFill>
                  <a:schemeClr val="accent3">
                    <a:lumMod val="75000"/>
                  </a:schemeClr>
                </a:solidFill>
              </a:rPr>
              <a:t>Language affects our freedom . . .”</a:t>
            </a:r>
            <a:r>
              <a:rPr lang="en-US" sz="2200" dirty="0">
                <a:solidFill>
                  <a:schemeClr val="accent3">
                    <a:lumMod val="75000"/>
                  </a:schemeClr>
                </a:solidFill>
              </a:rPr>
              <a:t> </a:t>
            </a:r>
          </a:p>
          <a:p>
            <a:pPr marL="400050" lvl="1" indent="0">
              <a:buNone/>
            </a:pPr>
            <a:r>
              <a:rPr lang="en-US" sz="2200" dirty="0"/>
              <a:t>Or (b) </a:t>
            </a:r>
            <a:r>
              <a:rPr lang="en-US" sz="2200" dirty="0">
                <a:solidFill>
                  <a:schemeClr val="accent3">
                    <a:lumMod val="75000"/>
                  </a:schemeClr>
                </a:solidFill>
              </a:rPr>
              <a:t>“The debate about vitamin supplements . . .”</a:t>
            </a:r>
          </a:p>
          <a:p>
            <a:pPr marL="0" indent="0">
              <a:buNone/>
            </a:pPr>
            <a:r>
              <a:rPr lang="en-US" sz="2200" dirty="0"/>
              <a:t> </a:t>
            </a:r>
          </a:p>
          <a:p>
            <a:pPr marL="0" indent="0">
              <a:buNone/>
            </a:pPr>
            <a:r>
              <a:rPr lang="en-US" sz="2200" dirty="0"/>
              <a:t>and then add a perspective on that topic, such as, </a:t>
            </a:r>
          </a:p>
          <a:p>
            <a:pPr marL="400050" lvl="1" indent="0">
              <a:buNone/>
            </a:pPr>
            <a:r>
              <a:rPr lang="en-US" sz="2200" dirty="0">
                <a:solidFill>
                  <a:schemeClr val="accent3">
                    <a:lumMod val="75000"/>
                  </a:schemeClr>
                </a:solidFill>
              </a:rPr>
              <a:t>“ . . .</a:t>
            </a:r>
            <a:r>
              <a:rPr lang="en-US" sz="2200" i="1" dirty="0">
                <a:solidFill>
                  <a:schemeClr val="accent3">
                    <a:lumMod val="75000"/>
                  </a:schemeClr>
                </a:solidFill>
              </a:rPr>
              <a:t> in that it shapes the way we perceive various problems and therefore limits the way we attempt to solve them.”</a:t>
            </a:r>
            <a:r>
              <a:rPr lang="en-US" sz="2200" dirty="0">
                <a:solidFill>
                  <a:schemeClr val="accent3">
                    <a:lumMod val="75000"/>
                  </a:schemeClr>
                </a:solidFill>
              </a:rPr>
              <a:t>  </a:t>
            </a:r>
          </a:p>
          <a:p>
            <a:pPr marL="400050" lvl="1" indent="0">
              <a:buNone/>
            </a:pPr>
            <a:r>
              <a:rPr lang="en-US" sz="2200" dirty="0"/>
              <a:t>Or </a:t>
            </a:r>
            <a:r>
              <a:rPr lang="en-US" sz="2200" dirty="0">
                <a:solidFill>
                  <a:schemeClr val="accent3">
                    <a:lumMod val="75000"/>
                  </a:schemeClr>
                </a:solidFill>
              </a:rPr>
              <a:t>“ . . . is driven by fanatics.”</a:t>
            </a:r>
          </a:p>
          <a:p>
            <a:pPr marL="0" indent="0">
              <a:buNone/>
            </a:pPr>
            <a:r>
              <a:rPr lang="en-US" sz="2200" dirty="0"/>
              <a:t> </a:t>
            </a:r>
          </a:p>
          <a:p>
            <a:pPr marL="0" indent="0">
              <a:buNone/>
            </a:pPr>
            <a:r>
              <a:rPr lang="en-US" sz="2200" dirty="0"/>
              <a:t>Both of these are still a little vague, but now they are at least statements that allow the writer to prove something.</a:t>
            </a:r>
          </a:p>
          <a:p>
            <a:endParaRPr lang="en-US" dirty="0"/>
          </a:p>
        </p:txBody>
      </p:sp>
    </p:spTree>
    <p:extLst>
      <p:ext uri="{BB962C8B-B14F-4D97-AF65-F5344CB8AC3E}">
        <p14:creationId xmlns:p14="http://schemas.microsoft.com/office/powerpoint/2010/main" val="35276936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715962"/>
          </a:xfrm>
        </p:spPr>
        <p:txBody>
          <a:bodyPr>
            <a:normAutofit/>
          </a:bodyPr>
          <a:lstStyle/>
          <a:p>
            <a:pPr algn="l"/>
            <a:r>
              <a:rPr lang="en-US" sz="2800" b="1" dirty="0">
                <a:solidFill>
                  <a:schemeClr val="accent3">
                    <a:lumMod val="75000"/>
                  </a:schemeClr>
                </a:solidFill>
              </a:rPr>
              <a:t>A helpful checklist</a:t>
            </a:r>
            <a:endParaRPr lang="en-US" sz="1800" dirty="0">
              <a:solidFill>
                <a:schemeClr val="accent3">
                  <a:lumMod val="75000"/>
                </a:schemeClr>
              </a:solidFill>
            </a:endParaRPr>
          </a:p>
        </p:txBody>
      </p:sp>
      <p:sp>
        <p:nvSpPr>
          <p:cNvPr id="3" name="Content Placeholder 2"/>
          <p:cNvSpPr>
            <a:spLocks noGrp="1"/>
          </p:cNvSpPr>
          <p:nvPr>
            <p:ph idx="1"/>
          </p:nvPr>
        </p:nvSpPr>
        <p:spPr>
          <a:xfrm>
            <a:off x="457200" y="990600"/>
            <a:ext cx="8229600" cy="5562600"/>
          </a:xfrm>
        </p:spPr>
        <p:txBody>
          <a:bodyPr>
            <a:normAutofit fontScale="62500" lnSpcReduction="20000"/>
          </a:bodyPr>
          <a:lstStyle/>
          <a:p>
            <a:pPr marL="0" indent="0">
              <a:buNone/>
            </a:pPr>
            <a:r>
              <a:rPr lang="en-US" b="1" dirty="0"/>
              <a:t>2.  Look carefully at your word choices.</a:t>
            </a:r>
            <a:endParaRPr lang="en-US" dirty="0"/>
          </a:p>
          <a:p>
            <a:pPr marL="57150" indent="0">
              <a:buNone/>
            </a:pPr>
            <a:r>
              <a:rPr lang="en-US" dirty="0"/>
              <a:t>Identify any terms that might be overly vague or emotional. Underline of highlight these.</a:t>
            </a:r>
          </a:p>
          <a:p>
            <a:pPr marL="0" indent="0">
              <a:buNone/>
            </a:pPr>
            <a:endParaRPr lang="en-US" dirty="0"/>
          </a:p>
          <a:p>
            <a:pPr marL="0" indent="0">
              <a:buNone/>
            </a:pPr>
            <a:r>
              <a:rPr lang="en-US" dirty="0"/>
              <a:t>Again, my slightly improved thesis statements are:</a:t>
            </a:r>
          </a:p>
          <a:p>
            <a:pPr marL="400050" lvl="1" indent="0">
              <a:buNone/>
            </a:pPr>
            <a:r>
              <a:rPr lang="en-US" dirty="0"/>
              <a:t>(a</a:t>
            </a:r>
            <a:r>
              <a:rPr lang="en-US" dirty="0">
                <a:solidFill>
                  <a:schemeClr val="accent3">
                    <a:lumMod val="75000"/>
                  </a:schemeClr>
                </a:solidFill>
              </a:rPr>
              <a:t>)"</a:t>
            </a:r>
            <a:r>
              <a:rPr lang="en-US" i="1" dirty="0">
                <a:solidFill>
                  <a:schemeClr val="accent3">
                    <a:lumMod val="75000"/>
                  </a:schemeClr>
                </a:solidFill>
              </a:rPr>
              <a:t>Language affects our freedom in that it shapes the way we perceive various problems and therefore limits the way we attempt to solve them.”</a:t>
            </a:r>
            <a:r>
              <a:rPr lang="en-US" dirty="0">
                <a:solidFill>
                  <a:schemeClr val="accent3">
                    <a:lumMod val="75000"/>
                  </a:schemeClr>
                </a:solidFill>
              </a:rPr>
              <a:t> </a:t>
            </a:r>
          </a:p>
          <a:p>
            <a:pPr marL="400050" lvl="1" indent="0">
              <a:buNone/>
            </a:pPr>
            <a:r>
              <a:rPr lang="en-US" dirty="0"/>
              <a:t> </a:t>
            </a:r>
          </a:p>
          <a:p>
            <a:pPr marL="400050" lvl="1" indent="0">
              <a:buNone/>
            </a:pPr>
            <a:r>
              <a:rPr lang="en-US" dirty="0"/>
              <a:t>(b) </a:t>
            </a:r>
            <a:r>
              <a:rPr lang="en-US" dirty="0">
                <a:solidFill>
                  <a:schemeClr val="accent3">
                    <a:lumMod val="75000"/>
                  </a:schemeClr>
                </a:solidFill>
              </a:rPr>
              <a:t>“The debate about vitamin supplements is driven by fanatics.”</a:t>
            </a:r>
          </a:p>
          <a:p>
            <a:pPr marL="0" indent="0">
              <a:buNone/>
            </a:pPr>
            <a:r>
              <a:rPr lang="en-US" dirty="0"/>
              <a:t> </a:t>
            </a:r>
          </a:p>
          <a:p>
            <a:pPr marL="0" indent="0">
              <a:buNone/>
            </a:pPr>
            <a:r>
              <a:rPr lang="en-US" dirty="0"/>
              <a:t>Problem words in (a) include “</a:t>
            </a:r>
            <a:r>
              <a:rPr lang="en-US" i="1" dirty="0"/>
              <a:t>effects</a:t>
            </a:r>
            <a:r>
              <a:rPr lang="en-US" dirty="0"/>
              <a:t>,” “</a:t>
            </a:r>
            <a:r>
              <a:rPr lang="en-US" i="1" dirty="0"/>
              <a:t>language</a:t>
            </a:r>
            <a:r>
              <a:rPr lang="en-US" dirty="0"/>
              <a:t>,” “</a:t>
            </a:r>
            <a:r>
              <a:rPr lang="en-US" i="1" dirty="0"/>
              <a:t>freedom”, and “problems”</a:t>
            </a:r>
            <a:endParaRPr lang="en-US" dirty="0"/>
          </a:p>
          <a:p>
            <a:pPr marL="0" indent="0">
              <a:buNone/>
            </a:pPr>
            <a:r>
              <a:rPr lang="en-US" dirty="0"/>
              <a:t>What kind of effects am I talking about?  Formal language?  Informal?  Written or spoken?</a:t>
            </a:r>
          </a:p>
          <a:p>
            <a:pPr marL="0" indent="0">
              <a:buNone/>
            </a:pPr>
            <a:r>
              <a:rPr lang="en-US" dirty="0"/>
              <a:t>Which aspects of our freedom?</a:t>
            </a:r>
          </a:p>
          <a:p>
            <a:pPr marL="0" indent="0">
              <a:buNone/>
            </a:pPr>
            <a:r>
              <a:rPr lang="en-US" dirty="0"/>
              <a:t>What problems?</a:t>
            </a:r>
          </a:p>
          <a:p>
            <a:pPr marL="0" indent="0">
              <a:buNone/>
            </a:pPr>
            <a:r>
              <a:rPr lang="en-US" i="1" dirty="0"/>
              <a:t> </a:t>
            </a:r>
            <a:endParaRPr lang="en-US" dirty="0"/>
          </a:p>
          <a:p>
            <a:pPr marL="0" indent="0">
              <a:buNone/>
            </a:pPr>
            <a:r>
              <a:rPr lang="en-US" i="1" dirty="0"/>
              <a:t>And in (b), the problems include “debate,” “vitamin supplements,” and “fanatics”</a:t>
            </a:r>
            <a:endParaRPr lang="en-US" dirty="0"/>
          </a:p>
          <a:p>
            <a:pPr marL="0" indent="0">
              <a:buNone/>
            </a:pPr>
            <a:r>
              <a:rPr lang="en-US" i="1" dirty="0"/>
              <a:t>Which debate?  Which supplements? Why are they “fanatics” (this is way too subjective a label and is not only hard to prove, but potentially offensive)?</a:t>
            </a:r>
            <a:endParaRPr lang="en-US" dirty="0"/>
          </a:p>
          <a:p>
            <a:pPr marL="0" indent="0">
              <a:buNone/>
            </a:pPr>
            <a:endParaRPr lang="en-US" sz="2000" dirty="0"/>
          </a:p>
        </p:txBody>
      </p:sp>
    </p:spTree>
    <p:extLst>
      <p:ext uri="{BB962C8B-B14F-4D97-AF65-F5344CB8AC3E}">
        <p14:creationId xmlns:p14="http://schemas.microsoft.com/office/powerpoint/2010/main" val="39892469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pPr algn="l"/>
            <a:r>
              <a:rPr lang="en-US" sz="2800" b="1" dirty="0">
                <a:solidFill>
                  <a:schemeClr val="accent3">
                    <a:lumMod val="75000"/>
                  </a:schemeClr>
                </a:solidFill>
              </a:rPr>
              <a:t>A helpful checklist</a:t>
            </a:r>
            <a:endParaRPr lang="en-US" sz="2800" dirty="0">
              <a:solidFill>
                <a:schemeClr val="accent3">
                  <a:lumMod val="75000"/>
                </a:schemeClr>
              </a:solidFill>
            </a:endParaRPr>
          </a:p>
        </p:txBody>
      </p:sp>
      <p:sp>
        <p:nvSpPr>
          <p:cNvPr id="3" name="Content Placeholder 2"/>
          <p:cNvSpPr>
            <a:spLocks noGrp="1"/>
          </p:cNvSpPr>
          <p:nvPr>
            <p:ph idx="1"/>
          </p:nvPr>
        </p:nvSpPr>
        <p:spPr>
          <a:xfrm>
            <a:off x="457200" y="990600"/>
            <a:ext cx="8229600" cy="5592762"/>
          </a:xfrm>
        </p:spPr>
        <p:txBody>
          <a:bodyPr>
            <a:normAutofit fontScale="40000" lnSpcReduction="20000"/>
          </a:bodyPr>
          <a:lstStyle/>
          <a:p>
            <a:pPr marL="57150" indent="0">
              <a:buNone/>
            </a:pPr>
            <a:r>
              <a:rPr lang="en-US" sz="4500" b="1" dirty="0"/>
              <a:t>2. Solution:</a:t>
            </a:r>
          </a:p>
          <a:p>
            <a:pPr marL="57150" indent="0">
              <a:buNone/>
            </a:pPr>
            <a:r>
              <a:rPr lang="en-US" sz="4500" b="1" dirty="0"/>
              <a:t>Once you identify problem words, try to define them more precisely.</a:t>
            </a:r>
            <a:endParaRPr lang="en-US" sz="4500" dirty="0"/>
          </a:p>
          <a:p>
            <a:pPr marL="0" indent="0">
              <a:buNone/>
            </a:pPr>
            <a:endParaRPr lang="en-US" sz="4500" dirty="0"/>
          </a:p>
          <a:p>
            <a:pPr marL="0" indent="0">
              <a:buNone/>
            </a:pPr>
            <a:r>
              <a:rPr lang="en-US" sz="4500" dirty="0"/>
              <a:t>(a)What kind of language? Language politicians use to name issues</a:t>
            </a:r>
          </a:p>
          <a:p>
            <a:pPr marL="0" indent="0">
              <a:buNone/>
            </a:pPr>
            <a:r>
              <a:rPr lang="en-US" sz="4500" dirty="0"/>
              <a:t>What kind of effects? It effects our perception of those issues</a:t>
            </a:r>
          </a:p>
          <a:p>
            <a:pPr marL="0" indent="0">
              <a:buNone/>
            </a:pPr>
            <a:r>
              <a:rPr lang="en-US" sz="4500" dirty="0"/>
              <a:t>What kind of problems? It causes problems for use when we try to address those issues.</a:t>
            </a:r>
          </a:p>
          <a:p>
            <a:pPr marL="400050" lvl="1" indent="0">
              <a:buNone/>
            </a:pPr>
            <a:r>
              <a:rPr lang="en-US" sz="4500" dirty="0">
                <a:solidFill>
                  <a:schemeClr val="accent3">
                    <a:lumMod val="75000"/>
                  </a:schemeClr>
                </a:solidFill>
              </a:rPr>
              <a:t>Language politicians use to name issues effects our perception of those issues, and this causes problems for use when we try to address those issues.</a:t>
            </a:r>
          </a:p>
          <a:p>
            <a:pPr marL="0" indent="0">
              <a:buNone/>
            </a:pPr>
            <a:r>
              <a:rPr lang="en-US" sz="4500" dirty="0"/>
              <a:t> </a:t>
            </a:r>
          </a:p>
          <a:p>
            <a:pPr marL="0" indent="0">
              <a:buNone/>
            </a:pPr>
            <a:r>
              <a:rPr lang="en-US" sz="4500" dirty="0"/>
              <a:t>(b)Which debate? Whether high doses of vitamin C can prevent illness</a:t>
            </a:r>
          </a:p>
          <a:p>
            <a:pPr marL="0" indent="0">
              <a:buNone/>
            </a:pPr>
            <a:r>
              <a:rPr lang="en-US" sz="4500" dirty="0"/>
              <a:t>Which supplements? Mega-doses of vitamin C</a:t>
            </a:r>
          </a:p>
          <a:p>
            <a:pPr marL="0" indent="0">
              <a:buNone/>
            </a:pPr>
            <a:r>
              <a:rPr lang="en-US" sz="4500" dirty="0"/>
              <a:t>Why are they crazy? They refuse to acknowledge basic scientific facts about vitamin C, and refuse to look at the results of serious, reputable scientific studies on the immune system.</a:t>
            </a:r>
          </a:p>
          <a:p>
            <a:pPr marL="400050" lvl="1" indent="0">
              <a:buNone/>
            </a:pPr>
            <a:r>
              <a:rPr lang="en-US" sz="4500" dirty="0">
                <a:solidFill>
                  <a:schemeClr val="accent3">
                    <a:lumMod val="75000"/>
                  </a:schemeClr>
                </a:solidFill>
              </a:rPr>
              <a:t>The debate over whether high doses of vitamin C can prevent illness is driven by people who refuse to acknowledge basic scientific facts about vitamin C, and refuse to look at the results of serious, reputable scientific studies on the immune system.</a:t>
            </a:r>
          </a:p>
          <a:p>
            <a:pPr marL="400050" lvl="1" indent="0">
              <a:buNone/>
            </a:pPr>
            <a:endParaRPr lang="en-US" dirty="0"/>
          </a:p>
          <a:p>
            <a:pPr marL="0" indent="0">
              <a:buNone/>
            </a:pPr>
            <a:r>
              <a:rPr lang="en-US" b="1" dirty="0"/>
              <a:t> </a:t>
            </a:r>
            <a:endParaRPr lang="en-US" dirty="0"/>
          </a:p>
        </p:txBody>
      </p:sp>
    </p:spTree>
    <p:extLst>
      <p:ext uri="{BB962C8B-B14F-4D97-AF65-F5344CB8AC3E}">
        <p14:creationId xmlns:p14="http://schemas.microsoft.com/office/powerpoint/2010/main" val="2814247830"/>
      </p:ext>
    </p:extLst>
  </p:cSld>
  <p:clrMapOvr>
    <a:masterClrMapping/>
  </p:clrMapOvr>
</p:sld>
</file>

<file path=ppt/theme/theme1.xml><?xml version="1.0" encoding="utf-8"?>
<a:theme xmlns:a="http://schemas.openxmlformats.org/drawingml/2006/main" name="Office Theme">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344</TotalTime>
  <Words>1418</Words>
  <Application>Microsoft Macintosh PowerPoint</Application>
  <PresentationFormat>On-screen Show (4:3)</PresentationFormat>
  <Paragraphs>120</Paragraphs>
  <Slides>13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Bookman Old Style</vt:lpstr>
      <vt:lpstr>Calibri</vt:lpstr>
      <vt:lpstr>Gill Sans MT</vt:lpstr>
      <vt:lpstr>Segoe Print</vt:lpstr>
      <vt:lpstr>Office Theme</vt:lpstr>
      <vt:lpstr>Thesis Statements: Making them as effective as possible</vt:lpstr>
      <vt:lpstr>What’s the point?</vt:lpstr>
      <vt:lpstr>A little review . . .</vt:lpstr>
      <vt:lpstr>What does that mean?</vt:lpstr>
      <vt:lpstr>The “preliminary thesis”</vt:lpstr>
      <vt:lpstr>A helpful checklist</vt:lpstr>
      <vt:lpstr>A helpful checklist</vt:lpstr>
      <vt:lpstr>A helpful checklist</vt:lpstr>
      <vt:lpstr>A helpful checklist</vt:lpstr>
      <vt:lpstr>A helpful checklist</vt:lpstr>
      <vt:lpstr>A helpful checklist</vt:lpstr>
      <vt:lpstr>A helpful checklist</vt:lpstr>
      <vt:lpstr>A helpful checklist</vt:lpstr>
    </vt:vector>
  </TitlesOfParts>
  <Company>Northern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Grammar Triage</dc:title>
  <dc:creator>benkertl</dc:creator>
  <cp:lastModifiedBy>Benkert-Rasmussen, Lysbeth</cp:lastModifiedBy>
  <cp:revision>51</cp:revision>
  <cp:lastPrinted>2019-12-03T17:51:01Z</cp:lastPrinted>
  <dcterms:created xsi:type="dcterms:W3CDTF">2011-09-27T14:11:52Z</dcterms:created>
  <dcterms:modified xsi:type="dcterms:W3CDTF">2019-12-03T17:51:09Z</dcterms:modified>
</cp:coreProperties>
</file>